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57" r:id="rId6"/>
    <p:sldId id="265" r:id="rId7"/>
    <p:sldId id="266" r:id="rId8"/>
    <p:sldId id="267" r:id="rId9"/>
    <p:sldId id="268" r:id="rId10"/>
    <p:sldId id="263" r:id="rId11"/>
    <p:sldId id="269" r:id="rId12"/>
    <p:sldId id="270" r:id="rId13"/>
    <p:sldId id="271" r:id="rId14"/>
    <p:sldId id="272" r:id="rId15"/>
    <p:sldId id="273" r:id="rId16"/>
    <p:sldId id="274" r:id="rId17"/>
    <p:sldId id="275" r:id="rId18"/>
    <p:sldId id="276" r:id="rId19"/>
    <p:sldId id="26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C84E"/>
    <a:srgbClr val="F7972D"/>
    <a:srgbClr val="006676"/>
    <a:srgbClr val="F6F7F7"/>
    <a:srgbClr val="F7F7F7"/>
    <a:srgbClr val="F6F6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0488"/>
  </p:normalViewPr>
  <p:slideViewPr>
    <p:cSldViewPr snapToGrid="0">
      <p:cViewPr varScale="1">
        <p:scale>
          <a:sx n="54" d="100"/>
          <a:sy n="54" d="100"/>
        </p:scale>
        <p:origin x="89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E8E894-169F-47DE-B6C4-AD01BD5C4CFF}" type="datetimeFigureOut">
              <a:rPr lang="en-GB" smtClean="0"/>
              <a:t>25/07/2023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3A6518-3066-4685-A1EB-B94344A867B2}" type="slidenum">
              <a:rPr lang="en-GB" smtClean="0"/>
              <a:t>‹#›</a:t>
            </a:fld>
            <a:endParaRPr lang="en-GB"/>
          </a:p>
        </p:txBody>
      </p:sp>
    </p:spTree>
    <p:extLst>
      <p:ext uri="{BB962C8B-B14F-4D97-AF65-F5344CB8AC3E}">
        <p14:creationId xmlns:p14="http://schemas.microsoft.com/office/powerpoint/2010/main" val="878516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activity is designed to introduce some of the concepts around Higher Education to students, as a pre cursor to launching the Inclusive Transitions pack with them. </a:t>
            </a:r>
          </a:p>
          <a:p>
            <a:r>
              <a:rPr lang="en-GB" dirty="0"/>
              <a:t>All slides are discussion based and students may want to feed back individually or in small groups, depending on the cohort. </a:t>
            </a:r>
          </a:p>
          <a:p>
            <a:r>
              <a:rPr lang="en-GB" dirty="0"/>
              <a:t>All slides, with the exception of slide 12, could be used with any cohort – slide 12 is specific to SEND students.</a:t>
            </a:r>
          </a:p>
          <a:p>
            <a:r>
              <a:rPr lang="en-GB" dirty="0"/>
              <a:t>Key messages, explanations and clarifications are includes in the notes section of each slides.</a:t>
            </a:r>
          </a:p>
        </p:txBody>
      </p:sp>
      <p:sp>
        <p:nvSpPr>
          <p:cNvPr id="4" name="Slide Number Placeholder 3"/>
          <p:cNvSpPr>
            <a:spLocks noGrp="1"/>
          </p:cNvSpPr>
          <p:nvPr>
            <p:ph type="sldNum" sz="quarter" idx="5"/>
          </p:nvPr>
        </p:nvSpPr>
        <p:spPr/>
        <p:txBody>
          <a:bodyPr/>
          <a:lstStyle/>
          <a:p>
            <a:fld id="{E83A6518-3066-4685-A1EB-B94344A867B2}" type="slidenum">
              <a:rPr lang="en-GB" smtClean="0"/>
              <a:t>1</a:t>
            </a:fld>
            <a:endParaRPr lang="en-GB"/>
          </a:p>
        </p:txBody>
      </p:sp>
    </p:spTree>
    <p:extLst>
      <p:ext uri="{BB962C8B-B14F-4D97-AF65-F5344CB8AC3E}">
        <p14:creationId xmlns:p14="http://schemas.microsoft.com/office/powerpoint/2010/main" val="1545241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Support at university will be very different than what they’ve been used to at school but there is all kinds of support available. The following video covers some of the info and then the Inclusive Transitions resource focuses on this in detail. </a:t>
            </a:r>
          </a:p>
        </p:txBody>
      </p:sp>
      <p:sp>
        <p:nvSpPr>
          <p:cNvPr id="4" name="Slide Number Placeholder 3"/>
          <p:cNvSpPr>
            <a:spLocks noGrp="1"/>
          </p:cNvSpPr>
          <p:nvPr>
            <p:ph type="sldNum" sz="quarter" idx="5"/>
          </p:nvPr>
        </p:nvSpPr>
        <p:spPr/>
        <p:txBody>
          <a:bodyPr/>
          <a:lstStyle/>
          <a:p>
            <a:fld id="{E83A6518-3066-4685-A1EB-B94344A867B2}" type="slidenum">
              <a:rPr lang="en-GB" smtClean="0"/>
              <a:t>11</a:t>
            </a:fld>
            <a:endParaRPr lang="en-GB"/>
          </a:p>
        </p:txBody>
      </p:sp>
    </p:spTree>
    <p:extLst>
      <p:ext uri="{BB962C8B-B14F-4D97-AF65-F5344CB8AC3E}">
        <p14:creationId xmlns:p14="http://schemas.microsoft.com/office/powerpoint/2010/main" val="841471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specific to SEND students, if you are using this presentation with a mixed cohort this video on wider support at university may be more appropriate:</a:t>
            </a:r>
          </a:p>
          <a:p>
            <a:r>
              <a:rPr lang="en-US" dirty="0"/>
              <a:t>https://www.youtube.com/watch?v=tLgYNWrd5Ok</a:t>
            </a:r>
          </a:p>
          <a:p>
            <a:endParaRPr lang="en-US" dirty="0"/>
          </a:p>
          <a:p>
            <a:r>
              <a:rPr lang="en-GB" dirty="0"/>
              <a:t>For closed captions, click play and choose the option from the options on the lower right. </a:t>
            </a:r>
          </a:p>
          <a:p>
            <a:endParaRPr lang="en-GB" dirty="0"/>
          </a:p>
          <a:p>
            <a:r>
              <a:rPr lang="en-GB" dirty="0"/>
              <a:t>Direct YouTube Link: https://www.youtube.com/watch?v=TuGsC5jzxzM</a:t>
            </a:r>
          </a:p>
          <a:p>
            <a:endParaRPr lang="en-US" dirty="0"/>
          </a:p>
        </p:txBody>
      </p:sp>
      <p:sp>
        <p:nvSpPr>
          <p:cNvPr id="4" name="Slide Number Placeholder 3"/>
          <p:cNvSpPr>
            <a:spLocks noGrp="1"/>
          </p:cNvSpPr>
          <p:nvPr>
            <p:ph type="sldNum" sz="quarter" idx="5"/>
          </p:nvPr>
        </p:nvSpPr>
        <p:spPr/>
        <p:txBody>
          <a:bodyPr/>
          <a:lstStyle/>
          <a:p>
            <a:fld id="{E83A6518-3066-4685-A1EB-B94344A867B2}" type="slidenum">
              <a:rPr lang="en-GB" smtClean="0"/>
              <a:t>12</a:t>
            </a:fld>
            <a:endParaRPr lang="en-GB"/>
          </a:p>
        </p:txBody>
      </p:sp>
    </p:spTree>
    <p:extLst>
      <p:ext uri="{BB962C8B-B14F-4D97-AF65-F5344CB8AC3E}">
        <p14:creationId xmlns:p14="http://schemas.microsoft.com/office/powerpoint/2010/main" val="2354930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Finance can be complex and changes frequently – the video on the next slide </a:t>
            </a:r>
            <a:r>
              <a:rPr lang="en-US" dirty="0" err="1"/>
              <a:t>summarises</a:t>
            </a:r>
            <a:r>
              <a:rPr lang="en-US" dirty="0"/>
              <a:t> key messages, but please do direct students with more specific queries to the Shaping Futures team. </a:t>
            </a:r>
          </a:p>
          <a:p>
            <a:r>
              <a:rPr lang="en-US" dirty="0"/>
              <a:t>The Student Finance England YouTube channel is also a great resource. </a:t>
            </a:r>
          </a:p>
          <a:p>
            <a:r>
              <a:rPr lang="en-US" dirty="0"/>
              <a:t>Dependent on the age of students, it may also be appropriate to provide a disclaimer that the student finance system can change slightly every year so I’s important to check you have the most up to date information</a:t>
            </a:r>
          </a:p>
        </p:txBody>
      </p:sp>
      <p:sp>
        <p:nvSpPr>
          <p:cNvPr id="4" name="Slide Number Placeholder 3"/>
          <p:cNvSpPr>
            <a:spLocks noGrp="1"/>
          </p:cNvSpPr>
          <p:nvPr>
            <p:ph type="sldNum" sz="quarter" idx="5"/>
          </p:nvPr>
        </p:nvSpPr>
        <p:spPr/>
        <p:txBody>
          <a:bodyPr/>
          <a:lstStyle/>
          <a:p>
            <a:fld id="{E83A6518-3066-4685-A1EB-B94344A867B2}" type="slidenum">
              <a:rPr lang="en-GB" smtClean="0"/>
              <a:t>13</a:t>
            </a:fld>
            <a:endParaRPr lang="en-GB"/>
          </a:p>
        </p:txBody>
      </p:sp>
    </p:spTree>
    <p:extLst>
      <p:ext uri="{BB962C8B-B14F-4D97-AF65-F5344CB8AC3E}">
        <p14:creationId xmlns:p14="http://schemas.microsoft.com/office/powerpoint/2010/main" val="671953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closed captions, click play and choose the option from the options on the lower right. </a:t>
            </a:r>
          </a:p>
          <a:p>
            <a:endParaRPr lang="en-GB" dirty="0"/>
          </a:p>
          <a:p>
            <a:r>
              <a:rPr lang="en-GB" dirty="0"/>
              <a:t>Direct YouTube Link: https://www.youtube.com/watch?v=8WcW90mNyWY</a:t>
            </a:r>
          </a:p>
        </p:txBody>
      </p:sp>
      <p:sp>
        <p:nvSpPr>
          <p:cNvPr id="4" name="Slide Number Placeholder 3"/>
          <p:cNvSpPr>
            <a:spLocks noGrp="1"/>
          </p:cNvSpPr>
          <p:nvPr>
            <p:ph type="sldNum" sz="quarter" idx="5"/>
          </p:nvPr>
        </p:nvSpPr>
        <p:spPr/>
        <p:txBody>
          <a:bodyPr/>
          <a:lstStyle/>
          <a:p>
            <a:fld id="{E83A6518-3066-4685-A1EB-B94344A867B2}" type="slidenum">
              <a:rPr lang="en-GB" smtClean="0"/>
              <a:t>14</a:t>
            </a:fld>
            <a:endParaRPr lang="en-GB"/>
          </a:p>
        </p:txBody>
      </p:sp>
    </p:spTree>
    <p:extLst>
      <p:ext uri="{BB962C8B-B14F-4D97-AF65-F5344CB8AC3E}">
        <p14:creationId xmlns:p14="http://schemas.microsoft.com/office/powerpoint/2010/main" val="742790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Exactly where students can study will depend on the university and course, and the partnerships </a:t>
            </a:r>
            <a:r>
              <a:rPr lang="en-US"/>
              <a:t>they have.</a:t>
            </a:r>
          </a:p>
        </p:txBody>
      </p:sp>
      <p:sp>
        <p:nvSpPr>
          <p:cNvPr id="4" name="Slide Number Placeholder 3"/>
          <p:cNvSpPr>
            <a:spLocks noGrp="1"/>
          </p:cNvSpPr>
          <p:nvPr>
            <p:ph type="sldNum" sz="quarter" idx="5"/>
          </p:nvPr>
        </p:nvSpPr>
        <p:spPr/>
        <p:txBody>
          <a:bodyPr/>
          <a:lstStyle/>
          <a:p>
            <a:fld id="{E83A6518-3066-4685-A1EB-B94344A867B2}" type="slidenum">
              <a:rPr lang="en-GB" smtClean="0"/>
              <a:t>15</a:t>
            </a:fld>
            <a:endParaRPr lang="en-GB"/>
          </a:p>
        </p:txBody>
      </p:sp>
    </p:spTree>
    <p:extLst>
      <p:ext uri="{BB962C8B-B14F-4D97-AF65-F5344CB8AC3E}">
        <p14:creationId xmlns:p14="http://schemas.microsoft.com/office/powerpoint/2010/main" val="3054476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also a range of Higher Education qualifications besides a degree – like Foundation Degrees, HNCs and HNDs. No matter what a students interests or aspirations, there will be a Higher Education option which is a good fit for them. </a:t>
            </a:r>
          </a:p>
          <a:p>
            <a:r>
              <a:rPr lang="en-US" dirty="0"/>
              <a:t>They can find out more about the different Higher Education options in the Inclusive Transitions resource.</a:t>
            </a:r>
          </a:p>
        </p:txBody>
      </p:sp>
      <p:sp>
        <p:nvSpPr>
          <p:cNvPr id="4" name="Slide Number Placeholder 3"/>
          <p:cNvSpPr>
            <a:spLocks noGrp="1"/>
          </p:cNvSpPr>
          <p:nvPr>
            <p:ph type="sldNum" sz="quarter" idx="5"/>
          </p:nvPr>
        </p:nvSpPr>
        <p:spPr/>
        <p:txBody>
          <a:bodyPr/>
          <a:lstStyle/>
          <a:p>
            <a:fld id="{E83A6518-3066-4685-A1EB-B94344A867B2}" type="slidenum">
              <a:rPr lang="en-GB" smtClean="0"/>
              <a:t>3</a:t>
            </a:fld>
            <a:endParaRPr lang="en-GB"/>
          </a:p>
        </p:txBody>
      </p:sp>
    </p:spTree>
    <p:extLst>
      <p:ext uri="{BB962C8B-B14F-4D97-AF65-F5344CB8AC3E}">
        <p14:creationId xmlns:p14="http://schemas.microsoft.com/office/powerpoint/2010/main" val="301619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students don’t quite have the grades for the course they’re looking at, they may be able to take a Foundation Year. This is an additional year added to the start of the degree, designed to get students to the required standard and ensure they have the right knowledge. </a:t>
            </a:r>
          </a:p>
        </p:txBody>
      </p:sp>
      <p:sp>
        <p:nvSpPr>
          <p:cNvPr id="4" name="Slide Number Placeholder 3"/>
          <p:cNvSpPr>
            <a:spLocks noGrp="1"/>
          </p:cNvSpPr>
          <p:nvPr>
            <p:ph type="sldNum" sz="quarter" idx="5"/>
          </p:nvPr>
        </p:nvSpPr>
        <p:spPr/>
        <p:txBody>
          <a:bodyPr/>
          <a:lstStyle/>
          <a:p>
            <a:fld id="{E83A6518-3066-4685-A1EB-B94344A867B2}" type="slidenum">
              <a:rPr lang="en-GB" smtClean="0"/>
              <a:t>4</a:t>
            </a:fld>
            <a:endParaRPr lang="en-GB"/>
          </a:p>
        </p:txBody>
      </p:sp>
    </p:spTree>
    <p:extLst>
      <p:ext uri="{BB962C8B-B14F-4D97-AF65-F5344CB8AC3E}">
        <p14:creationId xmlns:p14="http://schemas.microsoft.com/office/powerpoint/2010/main" val="1391956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matter what a student is interested in, there will be a degree for them. </a:t>
            </a:r>
          </a:p>
          <a:p>
            <a:r>
              <a:rPr lang="en-US" dirty="0"/>
              <a:t>There are over 30,000 courses in the UK, so whether they’re interested in something really broad like English, or something really niche like theme park management there will be a course for them. </a:t>
            </a:r>
            <a:br>
              <a:rPr lang="en-US" dirty="0"/>
            </a:br>
            <a:r>
              <a:rPr lang="en-US" dirty="0"/>
              <a:t>Examples of niche courses include Baking Technology Management, Applied Golf Management, Contemporary Circus and Surf Science: https://</a:t>
            </a:r>
            <a:r>
              <a:rPr lang="en-US" dirty="0" err="1"/>
              <a:t>www.mezzino.com</a:t>
            </a:r>
            <a:r>
              <a:rPr lang="en-US" dirty="0"/>
              <a:t>/</a:t>
            </a:r>
            <a:r>
              <a:rPr lang="en-US" dirty="0" err="1"/>
              <a:t>mezzino</a:t>
            </a:r>
            <a:r>
              <a:rPr lang="en-US" dirty="0"/>
              <a:t>/the-strangest-and-most-niche-university-courses-in-the-</a:t>
            </a:r>
            <a:r>
              <a:rPr lang="en-US" dirty="0" err="1"/>
              <a:t>uk</a:t>
            </a:r>
            <a:r>
              <a:rPr lang="en-US" dirty="0"/>
              <a:t>/ </a:t>
            </a:r>
          </a:p>
          <a:p>
            <a:endParaRPr lang="en-US" dirty="0"/>
          </a:p>
        </p:txBody>
      </p:sp>
      <p:sp>
        <p:nvSpPr>
          <p:cNvPr id="4" name="Slide Number Placeholder 3"/>
          <p:cNvSpPr>
            <a:spLocks noGrp="1"/>
          </p:cNvSpPr>
          <p:nvPr>
            <p:ph type="sldNum" sz="quarter" idx="5"/>
          </p:nvPr>
        </p:nvSpPr>
        <p:spPr/>
        <p:txBody>
          <a:bodyPr/>
          <a:lstStyle/>
          <a:p>
            <a:fld id="{E83A6518-3066-4685-A1EB-B94344A867B2}" type="slidenum">
              <a:rPr lang="en-GB" smtClean="0"/>
              <a:t>5</a:t>
            </a:fld>
            <a:endParaRPr lang="en-GB"/>
          </a:p>
        </p:txBody>
      </p:sp>
    </p:spTree>
    <p:extLst>
      <p:ext uri="{BB962C8B-B14F-4D97-AF65-F5344CB8AC3E}">
        <p14:creationId xmlns:p14="http://schemas.microsoft.com/office/powerpoint/2010/main" val="733882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Screenshot of the course page</a:t>
            </a:r>
          </a:p>
        </p:txBody>
      </p:sp>
      <p:sp>
        <p:nvSpPr>
          <p:cNvPr id="4" name="Slide Number Placeholder 3"/>
          <p:cNvSpPr>
            <a:spLocks noGrp="1"/>
          </p:cNvSpPr>
          <p:nvPr>
            <p:ph type="sldNum" sz="quarter" idx="5"/>
          </p:nvPr>
        </p:nvSpPr>
        <p:spPr/>
        <p:txBody>
          <a:bodyPr/>
          <a:lstStyle/>
          <a:p>
            <a:fld id="{E83A6518-3066-4685-A1EB-B94344A867B2}" type="slidenum">
              <a:rPr lang="en-GB" smtClean="0"/>
              <a:t>6</a:t>
            </a:fld>
            <a:endParaRPr lang="en-GB"/>
          </a:p>
        </p:txBody>
      </p:sp>
    </p:spTree>
    <p:extLst>
      <p:ext uri="{BB962C8B-B14F-4D97-AF65-F5344CB8AC3E}">
        <p14:creationId xmlns:p14="http://schemas.microsoft.com/office/powerpoint/2010/main" val="1702472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closed captions, click play and choose the option from the options on the lower right. </a:t>
            </a:r>
          </a:p>
          <a:p>
            <a:endParaRPr lang="en-GB" dirty="0"/>
          </a:p>
          <a:p>
            <a:r>
              <a:rPr lang="en-GB" dirty="0"/>
              <a:t>Direct YouTube Link: https://www.youtube.com/watch?v=P7kUIplSUZs</a:t>
            </a:r>
          </a:p>
        </p:txBody>
      </p:sp>
      <p:sp>
        <p:nvSpPr>
          <p:cNvPr id="4" name="Slide Number Placeholder 3"/>
          <p:cNvSpPr>
            <a:spLocks noGrp="1"/>
          </p:cNvSpPr>
          <p:nvPr>
            <p:ph type="sldNum" sz="quarter" idx="5"/>
          </p:nvPr>
        </p:nvSpPr>
        <p:spPr/>
        <p:txBody>
          <a:bodyPr/>
          <a:lstStyle/>
          <a:p>
            <a:fld id="{E83A6518-3066-4685-A1EB-B94344A867B2}" type="slidenum">
              <a:rPr lang="en-GB" smtClean="0"/>
              <a:t>7</a:t>
            </a:fld>
            <a:endParaRPr lang="en-GB"/>
          </a:p>
        </p:txBody>
      </p:sp>
    </p:spTree>
    <p:extLst>
      <p:ext uri="{BB962C8B-B14F-4D97-AF65-F5344CB8AC3E}">
        <p14:creationId xmlns:p14="http://schemas.microsoft.com/office/powerpoint/2010/main" val="2186141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3A6518-3066-4685-A1EB-B94344A867B2}" type="slidenum">
              <a:rPr lang="en-GB" smtClean="0"/>
              <a:t>8</a:t>
            </a:fld>
            <a:endParaRPr lang="en-GB"/>
          </a:p>
        </p:txBody>
      </p:sp>
    </p:spTree>
    <p:extLst>
      <p:ext uri="{BB962C8B-B14F-4D97-AF65-F5344CB8AC3E}">
        <p14:creationId xmlns:p14="http://schemas.microsoft.com/office/powerpoint/2010/main" val="3149131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jobs now require a degree but aren’t prescriptive about which degree – they are more interested in the skills you’ve achieved by completing the degree than the specific subject knowledge you’ve gained </a:t>
            </a:r>
          </a:p>
          <a:p>
            <a:r>
              <a:rPr lang="en-US" dirty="0"/>
              <a:t>Graduates typically out earn non-graduates, but students should research this more specifically as the figures would be very different for Physics graduates than Music graduates for example. </a:t>
            </a:r>
          </a:p>
          <a:p>
            <a:r>
              <a:rPr lang="en-US" dirty="0"/>
              <a:t>There are a range of courses that require a degree, so if students have a specific career in mind they should research this</a:t>
            </a:r>
          </a:p>
        </p:txBody>
      </p:sp>
      <p:sp>
        <p:nvSpPr>
          <p:cNvPr id="4" name="Slide Number Placeholder 3"/>
          <p:cNvSpPr>
            <a:spLocks noGrp="1"/>
          </p:cNvSpPr>
          <p:nvPr>
            <p:ph type="sldNum" sz="quarter" idx="5"/>
          </p:nvPr>
        </p:nvSpPr>
        <p:spPr/>
        <p:txBody>
          <a:bodyPr/>
          <a:lstStyle/>
          <a:p>
            <a:fld id="{E83A6518-3066-4685-A1EB-B94344A867B2}" type="slidenum">
              <a:rPr lang="en-GB" smtClean="0"/>
              <a:t>9</a:t>
            </a:fld>
            <a:endParaRPr lang="en-GB"/>
          </a:p>
        </p:txBody>
      </p:sp>
    </p:spTree>
    <p:extLst>
      <p:ext uri="{BB962C8B-B14F-4D97-AF65-F5344CB8AC3E}">
        <p14:creationId xmlns:p14="http://schemas.microsoft.com/office/powerpoint/2010/main" val="533887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closed captions, click play and choose the option from the options on the lower right. </a:t>
            </a:r>
          </a:p>
          <a:p>
            <a:endParaRPr lang="en-GB" dirty="0"/>
          </a:p>
          <a:p>
            <a:r>
              <a:rPr lang="en-GB" dirty="0"/>
              <a:t>Direct YouTube Link: https://www.youtube.com/watch?v=OkNnq3YbNVU</a:t>
            </a:r>
          </a:p>
        </p:txBody>
      </p:sp>
      <p:sp>
        <p:nvSpPr>
          <p:cNvPr id="4" name="Slide Number Placeholder 3"/>
          <p:cNvSpPr>
            <a:spLocks noGrp="1"/>
          </p:cNvSpPr>
          <p:nvPr>
            <p:ph type="sldNum" sz="quarter" idx="5"/>
          </p:nvPr>
        </p:nvSpPr>
        <p:spPr/>
        <p:txBody>
          <a:bodyPr/>
          <a:lstStyle/>
          <a:p>
            <a:fld id="{E83A6518-3066-4685-A1EB-B94344A867B2}" type="slidenum">
              <a:rPr lang="en-GB" smtClean="0"/>
              <a:t>10</a:t>
            </a:fld>
            <a:endParaRPr lang="en-GB"/>
          </a:p>
        </p:txBody>
      </p:sp>
    </p:spTree>
    <p:extLst>
      <p:ext uri="{BB962C8B-B14F-4D97-AF65-F5344CB8AC3E}">
        <p14:creationId xmlns:p14="http://schemas.microsoft.com/office/powerpoint/2010/main" val="6714622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F46A1-B967-4D1E-91EC-AC104E9A1771}"/>
              </a:ext>
            </a:extLst>
          </p:cNvPr>
          <p:cNvSpPr>
            <a:spLocks noGrp="1"/>
          </p:cNvSpPr>
          <p:nvPr>
            <p:ph type="ctrTitle"/>
          </p:nvPr>
        </p:nvSpPr>
        <p:spPr>
          <a:xfrm>
            <a:off x="277418" y="1744813"/>
            <a:ext cx="7533737" cy="2102032"/>
          </a:xfrm>
        </p:spPr>
        <p:txBody>
          <a:bodyPr anchor="b"/>
          <a:lstStyle>
            <a:lvl1pPr algn="l">
              <a:defRPr sz="6000" b="1">
                <a:solidFill>
                  <a:srgbClr val="006676"/>
                </a:solidFill>
                <a:latin typeface="+mn-lt"/>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D0E049A7-D45A-4364-AEC5-98A3BBF15344}"/>
              </a:ext>
            </a:extLst>
          </p:cNvPr>
          <p:cNvSpPr>
            <a:spLocks noGrp="1"/>
          </p:cNvSpPr>
          <p:nvPr>
            <p:ph type="subTitle" idx="1"/>
          </p:nvPr>
        </p:nvSpPr>
        <p:spPr>
          <a:xfrm>
            <a:off x="277418" y="3938920"/>
            <a:ext cx="7533737" cy="1655762"/>
          </a:xfrm>
        </p:spPr>
        <p:txBody>
          <a:bodyPr>
            <a:normAutofit/>
          </a:bodyPr>
          <a:lstStyle>
            <a:lvl1pPr marL="0" indent="0" algn="l">
              <a:buNone/>
              <a:defRPr sz="2800" b="1">
                <a:solidFill>
                  <a:srgbClr val="F7972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9" name="Picture 8">
            <a:extLst>
              <a:ext uri="{FF2B5EF4-FFF2-40B4-BE49-F238E27FC236}">
                <a16:creationId xmlns:a16="http://schemas.microsoft.com/office/drawing/2014/main" id="{30FE6047-8E1E-4421-8B7B-C384B236AA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418" y="369379"/>
            <a:ext cx="1690060" cy="980367"/>
          </a:xfrm>
          <a:prstGeom prst="rect">
            <a:avLst/>
          </a:prstGeom>
        </p:spPr>
      </p:pic>
      <p:pic>
        <p:nvPicPr>
          <p:cNvPr id="10" name="Picture 9">
            <a:extLst>
              <a:ext uri="{FF2B5EF4-FFF2-40B4-BE49-F238E27FC236}">
                <a16:creationId xmlns:a16="http://schemas.microsoft.com/office/drawing/2014/main" id="{9DD63437-E281-4719-B0C0-EC6755E9D4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78678" y="538545"/>
            <a:ext cx="1731817" cy="642034"/>
          </a:xfrm>
          <a:prstGeom prst="rect">
            <a:avLst/>
          </a:prstGeom>
        </p:spPr>
      </p:pic>
      <p:pic>
        <p:nvPicPr>
          <p:cNvPr id="11" name="Picture 10">
            <a:extLst>
              <a:ext uri="{FF2B5EF4-FFF2-40B4-BE49-F238E27FC236}">
                <a16:creationId xmlns:a16="http://schemas.microsoft.com/office/drawing/2014/main" id="{0CE7D82A-F669-4A74-A000-7E1FA33CFB8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52615" y="-892106"/>
            <a:ext cx="7533737" cy="8360055"/>
          </a:xfrm>
          <a:prstGeom prst="rect">
            <a:avLst/>
          </a:prstGeom>
        </p:spPr>
      </p:pic>
      <p:pic>
        <p:nvPicPr>
          <p:cNvPr id="15" name="Picture 14">
            <a:extLst>
              <a:ext uri="{FF2B5EF4-FFF2-40B4-BE49-F238E27FC236}">
                <a16:creationId xmlns:a16="http://schemas.microsoft.com/office/drawing/2014/main" id="{E88D81A2-571D-4C30-9AF6-BF66974C827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7418" y="6179909"/>
            <a:ext cx="9187424" cy="607710"/>
          </a:xfrm>
          <a:prstGeom prst="rect">
            <a:avLst/>
          </a:prstGeom>
        </p:spPr>
      </p:pic>
    </p:spTree>
    <p:extLst>
      <p:ext uri="{BB962C8B-B14F-4D97-AF65-F5344CB8AC3E}">
        <p14:creationId xmlns:p14="http://schemas.microsoft.com/office/powerpoint/2010/main" val="2900966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6678A11D-8790-48CD-B5D6-6FFDEF2854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6619" y="-751719"/>
            <a:ext cx="6180147" cy="6858000"/>
          </a:xfrm>
          <a:prstGeom prst="rect">
            <a:avLst/>
          </a:prstGeom>
        </p:spPr>
      </p:pic>
      <p:pic>
        <p:nvPicPr>
          <p:cNvPr id="3" name="Picture 2">
            <a:extLst>
              <a:ext uri="{FF2B5EF4-FFF2-40B4-BE49-F238E27FC236}">
                <a16:creationId xmlns:a16="http://schemas.microsoft.com/office/drawing/2014/main" id="{C8A4B8EB-2DFD-4588-B964-0AFA18A79F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0151" y="6106281"/>
            <a:ext cx="11364574" cy="751719"/>
          </a:xfrm>
          <a:prstGeom prst="rect">
            <a:avLst/>
          </a:prstGeom>
        </p:spPr>
      </p:pic>
      <p:pic>
        <p:nvPicPr>
          <p:cNvPr id="4" name="Picture 3">
            <a:extLst>
              <a:ext uri="{FF2B5EF4-FFF2-40B4-BE49-F238E27FC236}">
                <a16:creationId xmlns:a16="http://schemas.microsoft.com/office/drawing/2014/main" id="{0964BA79-F817-485F-8F38-0E62190D1D2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9165" y="201099"/>
            <a:ext cx="1710905" cy="992459"/>
          </a:xfrm>
          <a:prstGeom prst="rect">
            <a:avLst/>
          </a:prstGeom>
        </p:spPr>
      </p:pic>
      <p:pic>
        <p:nvPicPr>
          <p:cNvPr id="5" name="Picture 4">
            <a:extLst>
              <a:ext uri="{FF2B5EF4-FFF2-40B4-BE49-F238E27FC236}">
                <a16:creationId xmlns:a16="http://schemas.microsoft.com/office/drawing/2014/main" id="{A4BFB03E-75F7-4B29-803A-C9DCEE4974F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968224" y="353549"/>
            <a:ext cx="1854611" cy="687557"/>
          </a:xfrm>
          <a:prstGeom prst="rect">
            <a:avLst/>
          </a:prstGeom>
        </p:spPr>
      </p:pic>
      <p:sp>
        <p:nvSpPr>
          <p:cNvPr id="10" name="Title 1">
            <a:extLst>
              <a:ext uri="{FF2B5EF4-FFF2-40B4-BE49-F238E27FC236}">
                <a16:creationId xmlns:a16="http://schemas.microsoft.com/office/drawing/2014/main" id="{63166142-A3C4-4151-A186-F281A62809EE}"/>
              </a:ext>
            </a:extLst>
          </p:cNvPr>
          <p:cNvSpPr txBox="1">
            <a:spLocks/>
          </p:cNvSpPr>
          <p:nvPr userDrawn="1"/>
        </p:nvSpPr>
        <p:spPr>
          <a:xfrm>
            <a:off x="2407828" y="1626288"/>
            <a:ext cx="7376343" cy="2290813"/>
          </a:xfrm>
          <a:prstGeom prst="rect">
            <a:avLst/>
          </a:prstGeom>
          <a:effectLst>
            <a:outerShdw blurRad="12700" dist="12700" dir="8100000" algn="tr" rotWithShape="0">
              <a:prstClr val="black">
                <a:alpha val="10000"/>
              </a:prstClr>
            </a:outerShdw>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nSpc>
                <a:spcPct val="110000"/>
              </a:lnSpc>
            </a:pPr>
            <a:r>
              <a:rPr lang="en-US" sz="4800" i="0" dirty="0">
                <a:solidFill>
                  <a:srgbClr val="F7972D"/>
                </a:solidFill>
                <a:effectLst/>
              </a:rPr>
              <a:t>Visit our website:</a:t>
            </a:r>
          </a:p>
          <a:p>
            <a:pPr>
              <a:lnSpc>
                <a:spcPct val="110000"/>
              </a:lnSpc>
            </a:pPr>
            <a:r>
              <a:rPr lang="en-US" sz="6000" i="0" dirty="0">
                <a:solidFill>
                  <a:srgbClr val="006676"/>
                </a:solidFill>
                <a:effectLst/>
              </a:rPr>
              <a:t>shaping-futures.org.uk</a:t>
            </a:r>
            <a:endParaRPr lang="en-GB" sz="6000" i="0" dirty="0">
              <a:solidFill>
                <a:srgbClr val="F7972D"/>
              </a:solidFill>
              <a:effectLst/>
            </a:endParaRPr>
          </a:p>
        </p:txBody>
      </p:sp>
      <p:grpSp>
        <p:nvGrpSpPr>
          <p:cNvPr id="2" name="Group 1">
            <a:extLst>
              <a:ext uri="{FF2B5EF4-FFF2-40B4-BE49-F238E27FC236}">
                <a16:creationId xmlns:a16="http://schemas.microsoft.com/office/drawing/2014/main" id="{F48A569F-96CB-48ED-8BBB-C7E36EEBA0BC}"/>
              </a:ext>
            </a:extLst>
          </p:cNvPr>
          <p:cNvGrpSpPr/>
          <p:nvPr userDrawn="1"/>
        </p:nvGrpSpPr>
        <p:grpSpPr>
          <a:xfrm>
            <a:off x="4561346" y="4588109"/>
            <a:ext cx="3122184" cy="1287206"/>
            <a:chOff x="4612640" y="4709295"/>
            <a:chExt cx="3122184" cy="1287206"/>
          </a:xfrm>
        </p:grpSpPr>
        <p:grpSp>
          <p:nvGrpSpPr>
            <p:cNvPr id="33" name="Group 32">
              <a:extLst>
                <a:ext uri="{FF2B5EF4-FFF2-40B4-BE49-F238E27FC236}">
                  <a16:creationId xmlns:a16="http://schemas.microsoft.com/office/drawing/2014/main" id="{F0742E36-F94F-4AEB-A769-9799587A4627}"/>
                </a:ext>
              </a:extLst>
            </p:cNvPr>
            <p:cNvGrpSpPr/>
            <p:nvPr userDrawn="1"/>
          </p:nvGrpSpPr>
          <p:grpSpPr>
            <a:xfrm>
              <a:off x="4795088" y="5458235"/>
              <a:ext cx="2622141" cy="538266"/>
              <a:chOff x="4631129" y="5653148"/>
              <a:chExt cx="2622141" cy="538266"/>
            </a:xfrm>
          </p:grpSpPr>
          <p:pic>
            <p:nvPicPr>
              <p:cNvPr id="17" name="Picture 16">
                <a:extLst>
                  <a:ext uri="{FF2B5EF4-FFF2-40B4-BE49-F238E27FC236}">
                    <a16:creationId xmlns:a16="http://schemas.microsoft.com/office/drawing/2014/main" id="{2EED5D94-9196-4069-8FD2-B68349264E6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26504" y="5654957"/>
                <a:ext cx="536013" cy="536457"/>
              </a:xfrm>
              <a:prstGeom prst="rect">
                <a:avLst/>
              </a:prstGeom>
            </p:spPr>
          </p:pic>
          <p:pic>
            <p:nvPicPr>
              <p:cNvPr id="25" name="Picture 24">
                <a:extLst>
                  <a:ext uri="{FF2B5EF4-FFF2-40B4-BE49-F238E27FC236}">
                    <a16:creationId xmlns:a16="http://schemas.microsoft.com/office/drawing/2014/main" id="{0C3D58BC-6A9F-4C08-9ADF-1AD642A6C67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631129" y="5684156"/>
                <a:ext cx="458394" cy="458394"/>
              </a:xfrm>
              <a:prstGeom prst="rect">
                <a:avLst/>
              </a:prstGeom>
            </p:spPr>
          </p:pic>
          <p:pic>
            <p:nvPicPr>
              <p:cNvPr id="27" name="Picture 26">
                <a:extLst>
                  <a:ext uri="{FF2B5EF4-FFF2-40B4-BE49-F238E27FC236}">
                    <a16:creationId xmlns:a16="http://schemas.microsoft.com/office/drawing/2014/main" id="{1A1B6155-5E3E-438E-A2AE-0887AF53B93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794875" y="5664564"/>
                <a:ext cx="458395" cy="458395"/>
              </a:xfrm>
              <a:prstGeom prst="rect">
                <a:avLst/>
              </a:prstGeom>
            </p:spPr>
          </p:pic>
          <p:pic>
            <p:nvPicPr>
              <p:cNvPr id="29" name="Picture 28">
                <a:extLst>
                  <a:ext uri="{FF2B5EF4-FFF2-40B4-BE49-F238E27FC236}">
                    <a16:creationId xmlns:a16="http://schemas.microsoft.com/office/drawing/2014/main" id="{0D3C925D-7FDE-421B-9745-5654E848B80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099498" y="5653148"/>
                <a:ext cx="458395" cy="458395"/>
              </a:xfrm>
              <a:prstGeom prst="rect">
                <a:avLst/>
              </a:prstGeom>
            </p:spPr>
          </p:pic>
        </p:grpSp>
        <p:sp>
          <p:nvSpPr>
            <p:cNvPr id="30" name="Title 1">
              <a:extLst>
                <a:ext uri="{FF2B5EF4-FFF2-40B4-BE49-F238E27FC236}">
                  <a16:creationId xmlns:a16="http://schemas.microsoft.com/office/drawing/2014/main" id="{1EB946C2-1DA6-4B16-ADBF-7373B6535697}"/>
                </a:ext>
              </a:extLst>
            </p:cNvPr>
            <p:cNvSpPr txBox="1">
              <a:spLocks/>
            </p:cNvSpPr>
            <p:nvPr userDrawn="1"/>
          </p:nvSpPr>
          <p:spPr>
            <a:xfrm>
              <a:off x="4612640" y="4709295"/>
              <a:ext cx="3122184" cy="873142"/>
            </a:xfrm>
            <a:prstGeom prst="rect">
              <a:avLst/>
            </a:prstGeom>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en-US" sz="2800" dirty="0">
                  <a:solidFill>
                    <a:srgbClr val="91C84E"/>
                  </a:solidFill>
                </a:rPr>
                <a:t>@</a:t>
              </a:r>
              <a:r>
                <a:rPr lang="en-US" sz="2800" dirty="0" err="1">
                  <a:solidFill>
                    <a:srgbClr val="91C84E"/>
                  </a:solidFill>
                </a:rPr>
                <a:t>ShapingFutures</a:t>
              </a:r>
              <a:r>
                <a:rPr lang="en-US" sz="2800" dirty="0">
                  <a:solidFill>
                    <a:srgbClr val="91C84E"/>
                  </a:solidFill>
                </a:rPr>
                <a:t>_</a:t>
              </a:r>
              <a:endParaRPr lang="en-GB" sz="2800" i="0" dirty="0">
                <a:solidFill>
                  <a:srgbClr val="91C84E"/>
                </a:solidFill>
                <a:effectLst/>
              </a:endParaRPr>
            </a:p>
          </p:txBody>
        </p:sp>
      </p:grpSp>
    </p:spTree>
    <p:extLst>
      <p:ext uri="{BB962C8B-B14F-4D97-AF65-F5344CB8AC3E}">
        <p14:creationId xmlns:p14="http://schemas.microsoft.com/office/powerpoint/2010/main" val="4239931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376AF-CA73-446F-9F9E-1DC9DAD4FC25}"/>
              </a:ext>
            </a:extLst>
          </p:cNvPr>
          <p:cNvSpPr>
            <a:spLocks noGrp="1"/>
          </p:cNvSpPr>
          <p:nvPr>
            <p:ph type="title"/>
          </p:nvPr>
        </p:nvSpPr>
        <p:spPr>
          <a:xfrm>
            <a:off x="838200" y="365125"/>
            <a:ext cx="8161421" cy="1325563"/>
          </a:xfrm>
        </p:spPr>
        <p:txBody>
          <a:bodyPr/>
          <a:lstStyle>
            <a:lvl1pPr>
              <a:defRPr>
                <a:latin typeface="+mn-lt"/>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AB5DA06-3C00-4298-B6C6-2D85C780E988}"/>
              </a:ext>
            </a:extLst>
          </p:cNvPr>
          <p:cNvSpPr>
            <a:spLocks noGrp="1"/>
          </p:cNvSpPr>
          <p:nvPr>
            <p:ph idx="1"/>
          </p:nvPr>
        </p:nvSpPr>
        <p:spPr>
          <a:xfrm>
            <a:off x="838200" y="1825625"/>
            <a:ext cx="10102516"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Picture 9">
            <a:extLst>
              <a:ext uri="{FF2B5EF4-FFF2-40B4-BE49-F238E27FC236}">
                <a16:creationId xmlns:a16="http://schemas.microsoft.com/office/drawing/2014/main" id="{C76AC4A0-57E4-4AF8-94E8-E583D930AB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10600" y="-2217402"/>
            <a:ext cx="6190416" cy="4427118"/>
          </a:xfrm>
          <a:prstGeom prst="rect">
            <a:avLst/>
          </a:prstGeom>
        </p:spPr>
      </p:pic>
      <p:pic>
        <p:nvPicPr>
          <p:cNvPr id="11" name="Picture 10">
            <a:extLst>
              <a:ext uri="{FF2B5EF4-FFF2-40B4-BE49-F238E27FC236}">
                <a16:creationId xmlns:a16="http://schemas.microsoft.com/office/drawing/2014/main" id="{D7B1822F-92EB-41EC-AAF5-4814273C0E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19794" y="5807035"/>
            <a:ext cx="762000" cy="442020"/>
          </a:xfrm>
          <a:prstGeom prst="rect">
            <a:avLst/>
          </a:prstGeom>
        </p:spPr>
      </p:pic>
      <p:pic>
        <p:nvPicPr>
          <p:cNvPr id="12" name="Picture 11">
            <a:extLst>
              <a:ext uri="{FF2B5EF4-FFF2-40B4-BE49-F238E27FC236}">
                <a16:creationId xmlns:a16="http://schemas.microsoft.com/office/drawing/2014/main" id="{D68DF53E-6F5A-433B-A955-34310685BDE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28103" y="6311900"/>
            <a:ext cx="945382" cy="350480"/>
          </a:xfrm>
          <a:prstGeom prst="rect">
            <a:avLst/>
          </a:prstGeom>
        </p:spPr>
      </p:pic>
    </p:spTree>
    <p:extLst>
      <p:ext uri="{BB962C8B-B14F-4D97-AF65-F5344CB8AC3E}">
        <p14:creationId xmlns:p14="http://schemas.microsoft.com/office/powerpoint/2010/main" val="140654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4C7AF-8234-4EBE-89EB-700DBF81E7CC}"/>
              </a:ext>
            </a:extLst>
          </p:cNvPr>
          <p:cNvSpPr>
            <a:spLocks noGrp="1"/>
          </p:cNvSpPr>
          <p:nvPr>
            <p:ph type="title"/>
          </p:nvPr>
        </p:nvSpPr>
        <p:spPr>
          <a:xfrm>
            <a:off x="831850" y="1736726"/>
            <a:ext cx="9451139" cy="2852737"/>
          </a:xfrm>
        </p:spPr>
        <p:txBody>
          <a:bodyPr anchor="b"/>
          <a:lstStyle>
            <a:lvl1pPr>
              <a:defRPr sz="60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8E63AF1E-8618-48A8-8F92-1DABA5EACBFA}"/>
              </a:ext>
            </a:extLst>
          </p:cNvPr>
          <p:cNvSpPr>
            <a:spLocks noGrp="1"/>
          </p:cNvSpPr>
          <p:nvPr>
            <p:ph type="body" idx="1"/>
          </p:nvPr>
        </p:nvSpPr>
        <p:spPr>
          <a:xfrm>
            <a:off x="831850" y="4589463"/>
            <a:ext cx="9451139" cy="1500187"/>
          </a:xfrm>
        </p:spPr>
        <p:txBody>
          <a:bodyPr>
            <a:normAutofit/>
          </a:bodyPr>
          <a:lstStyle>
            <a:lvl1pPr marL="0" indent="0">
              <a:buNone/>
              <a:defRPr sz="2800" b="0">
                <a:solidFill>
                  <a:srgbClr val="F7972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8" name="Picture 7">
            <a:extLst>
              <a:ext uri="{FF2B5EF4-FFF2-40B4-BE49-F238E27FC236}">
                <a16:creationId xmlns:a16="http://schemas.microsoft.com/office/drawing/2014/main" id="{FECE5309-0390-43D5-B0B4-65DBE5F0BB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9855905" y="-1043922"/>
            <a:ext cx="7533737" cy="8360055"/>
          </a:xfrm>
          <a:prstGeom prst="rect">
            <a:avLst/>
          </a:prstGeom>
        </p:spPr>
      </p:pic>
    </p:spTree>
    <p:extLst>
      <p:ext uri="{BB962C8B-B14F-4D97-AF65-F5344CB8AC3E}">
        <p14:creationId xmlns:p14="http://schemas.microsoft.com/office/powerpoint/2010/main" val="504390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86EFF-BD25-406F-A976-9C3D60C95D46}"/>
              </a:ext>
            </a:extLst>
          </p:cNvPr>
          <p:cNvSpPr>
            <a:spLocks noGrp="1"/>
          </p:cNvSpPr>
          <p:nvPr>
            <p:ph type="title"/>
          </p:nvPr>
        </p:nvSpPr>
        <p:spPr>
          <a:xfrm>
            <a:off x="838200" y="365125"/>
            <a:ext cx="8161421" cy="1325563"/>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6C19592-CA3C-4E55-9889-A705E4EEA20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61E1CD6-F459-451A-BB64-29D1328E2E5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a:extLst>
              <a:ext uri="{FF2B5EF4-FFF2-40B4-BE49-F238E27FC236}">
                <a16:creationId xmlns:a16="http://schemas.microsoft.com/office/drawing/2014/main" id="{A32F9096-3842-4542-9361-90C6240073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10600" y="-2217402"/>
            <a:ext cx="6190416" cy="4427118"/>
          </a:xfrm>
          <a:prstGeom prst="rect">
            <a:avLst/>
          </a:prstGeom>
        </p:spPr>
      </p:pic>
      <p:pic>
        <p:nvPicPr>
          <p:cNvPr id="9" name="Picture 8">
            <a:extLst>
              <a:ext uri="{FF2B5EF4-FFF2-40B4-BE49-F238E27FC236}">
                <a16:creationId xmlns:a16="http://schemas.microsoft.com/office/drawing/2014/main" id="{8BF3C8FA-E8B5-4360-8803-4D6E8B15001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25200" y="5869880"/>
            <a:ext cx="762000" cy="442020"/>
          </a:xfrm>
          <a:prstGeom prst="rect">
            <a:avLst/>
          </a:prstGeom>
        </p:spPr>
      </p:pic>
      <p:pic>
        <p:nvPicPr>
          <p:cNvPr id="10" name="Picture 9">
            <a:extLst>
              <a:ext uri="{FF2B5EF4-FFF2-40B4-BE49-F238E27FC236}">
                <a16:creationId xmlns:a16="http://schemas.microsoft.com/office/drawing/2014/main" id="{95BFDC28-30FF-4DB6-AE74-67DF36AAE70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33509" y="6374745"/>
            <a:ext cx="945382" cy="350480"/>
          </a:xfrm>
          <a:prstGeom prst="rect">
            <a:avLst/>
          </a:prstGeom>
        </p:spPr>
      </p:pic>
    </p:spTree>
    <p:extLst>
      <p:ext uri="{BB962C8B-B14F-4D97-AF65-F5344CB8AC3E}">
        <p14:creationId xmlns:p14="http://schemas.microsoft.com/office/powerpoint/2010/main" val="3230370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31E2C-3107-4DB1-9B02-A30D1358F27C}"/>
              </a:ext>
            </a:extLst>
          </p:cNvPr>
          <p:cNvSpPr>
            <a:spLocks noGrp="1"/>
          </p:cNvSpPr>
          <p:nvPr>
            <p:ph type="title"/>
          </p:nvPr>
        </p:nvSpPr>
        <p:spPr>
          <a:xfrm>
            <a:off x="839788" y="365125"/>
            <a:ext cx="8224001"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2FED4F-2854-4217-A697-E017B60C6A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BD30716-9165-4539-931E-9E1091CA569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DC25027-CC3B-4D45-8CCA-F2EAB77BB9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B5E1876-8ACE-4B74-B3BF-FC411C4047E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a:extLst>
              <a:ext uri="{FF2B5EF4-FFF2-40B4-BE49-F238E27FC236}">
                <a16:creationId xmlns:a16="http://schemas.microsoft.com/office/drawing/2014/main" id="{6A4ABC2D-B1F2-44EE-8DA0-1DB5D2061D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10600" y="-2217402"/>
            <a:ext cx="6190416" cy="4427118"/>
          </a:xfrm>
          <a:prstGeom prst="rect">
            <a:avLst/>
          </a:prstGeom>
        </p:spPr>
      </p:pic>
      <p:pic>
        <p:nvPicPr>
          <p:cNvPr id="11" name="Picture 10">
            <a:extLst>
              <a:ext uri="{FF2B5EF4-FFF2-40B4-BE49-F238E27FC236}">
                <a16:creationId xmlns:a16="http://schemas.microsoft.com/office/drawing/2014/main" id="{F6DD3B74-211F-4AB9-B105-63BA0918EB5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25200" y="5869880"/>
            <a:ext cx="762000" cy="442020"/>
          </a:xfrm>
          <a:prstGeom prst="rect">
            <a:avLst/>
          </a:prstGeom>
        </p:spPr>
      </p:pic>
      <p:pic>
        <p:nvPicPr>
          <p:cNvPr id="12" name="Picture 11">
            <a:extLst>
              <a:ext uri="{FF2B5EF4-FFF2-40B4-BE49-F238E27FC236}">
                <a16:creationId xmlns:a16="http://schemas.microsoft.com/office/drawing/2014/main" id="{3EE0ED36-6DF2-4661-B6D3-8F00BDDF819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33509" y="6374745"/>
            <a:ext cx="945382" cy="350480"/>
          </a:xfrm>
          <a:prstGeom prst="rect">
            <a:avLst/>
          </a:prstGeom>
        </p:spPr>
      </p:pic>
    </p:spTree>
    <p:extLst>
      <p:ext uri="{BB962C8B-B14F-4D97-AF65-F5344CB8AC3E}">
        <p14:creationId xmlns:p14="http://schemas.microsoft.com/office/powerpoint/2010/main" val="2667619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DE614-008B-4621-AD24-4E91BF6BE76A}"/>
              </a:ext>
            </a:extLst>
          </p:cNvPr>
          <p:cNvSpPr>
            <a:spLocks noGrp="1"/>
          </p:cNvSpPr>
          <p:nvPr>
            <p:ph type="title"/>
          </p:nvPr>
        </p:nvSpPr>
        <p:spPr>
          <a:xfrm>
            <a:off x="838200" y="365125"/>
            <a:ext cx="8145379" cy="1325563"/>
          </a:xfrm>
        </p:spPr>
        <p:txBody>
          <a:body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AB511E71-C31A-4A7B-91AD-51FADBA71D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10600" y="-2217402"/>
            <a:ext cx="6190416" cy="4427118"/>
          </a:xfrm>
          <a:prstGeom prst="rect">
            <a:avLst/>
          </a:prstGeom>
        </p:spPr>
      </p:pic>
      <p:pic>
        <p:nvPicPr>
          <p:cNvPr id="7" name="Picture 6">
            <a:extLst>
              <a:ext uri="{FF2B5EF4-FFF2-40B4-BE49-F238E27FC236}">
                <a16:creationId xmlns:a16="http://schemas.microsoft.com/office/drawing/2014/main" id="{17380F14-5F5B-487B-8CFD-51F989A275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25200" y="5869880"/>
            <a:ext cx="762000" cy="442020"/>
          </a:xfrm>
          <a:prstGeom prst="rect">
            <a:avLst/>
          </a:prstGeom>
        </p:spPr>
      </p:pic>
      <p:pic>
        <p:nvPicPr>
          <p:cNvPr id="8" name="Picture 7">
            <a:extLst>
              <a:ext uri="{FF2B5EF4-FFF2-40B4-BE49-F238E27FC236}">
                <a16:creationId xmlns:a16="http://schemas.microsoft.com/office/drawing/2014/main" id="{3EE1D8FB-CE9E-4EDF-960D-DBBCE1B992D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33509" y="6374745"/>
            <a:ext cx="945382" cy="350480"/>
          </a:xfrm>
          <a:prstGeom prst="rect">
            <a:avLst/>
          </a:prstGeom>
        </p:spPr>
      </p:pic>
    </p:spTree>
    <p:extLst>
      <p:ext uri="{BB962C8B-B14F-4D97-AF65-F5344CB8AC3E}">
        <p14:creationId xmlns:p14="http://schemas.microsoft.com/office/powerpoint/2010/main" val="306804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F1B46F-64A1-4337-85CB-839F383F34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10600" y="-2217402"/>
            <a:ext cx="6190416" cy="4427118"/>
          </a:xfrm>
          <a:prstGeom prst="rect">
            <a:avLst/>
          </a:prstGeom>
        </p:spPr>
      </p:pic>
      <p:pic>
        <p:nvPicPr>
          <p:cNvPr id="6" name="Picture 5">
            <a:extLst>
              <a:ext uri="{FF2B5EF4-FFF2-40B4-BE49-F238E27FC236}">
                <a16:creationId xmlns:a16="http://schemas.microsoft.com/office/drawing/2014/main" id="{6AE52CEA-1596-43E1-9EE5-71B938B906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25200" y="5869880"/>
            <a:ext cx="762000" cy="442020"/>
          </a:xfrm>
          <a:prstGeom prst="rect">
            <a:avLst/>
          </a:prstGeom>
        </p:spPr>
      </p:pic>
      <p:pic>
        <p:nvPicPr>
          <p:cNvPr id="7" name="Picture 6">
            <a:extLst>
              <a:ext uri="{FF2B5EF4-FFF2-40B4-BE49-F238E27FC236}">
                <a16:creationId xmlns:a16="http://schemas.microsoft.com/office/drawing/2014/main" id="{5B29CA9C-1549-43FF-B48F-22F86A3BF3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33509" y="6374745"/>
            <a:ext cx="945382" cy="350480"/>
          </a:xfrm>
          <a:prstGeom prst="rect">
            <a:avLst/>
          </a:prstGeom>
        </p:spPr>
      </p:pic>
    </p:spTree>
    <p:extLst>
      <p:ext uri="{BB962C8B-B14F-4D97-AF65-F5344CB8AC3E}">
        <p14:creationId xmlns:p14="http://schemas.microsoft.com/office/powerpoint/2010/main" val="3491617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FDBC2-801F-4AC1-98D6-D667BDF891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281D16F-5B3E-4E23-87AD-0C0E477E85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EA71E0D-4475-421E-B1D6-8511B4C8BA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a:extLst>
              <a:ext uri="{FF2B5EF4-FFF2-40B4-BE49-F238E27FC236}">
                <a16:creationId xmlns:a16="http://schemas.microsoft.com/office/drawing/2014/main" id="{80501E37-9FE0-485A-A1EF-4049E1090C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10600" y="-2217402"/>
            <a:ext cx="6190416" cy="4427118"/>
          </a:xfrm>
          <a:prstGeom prst="rect">
            <a:avLst/>
          </a:prstGeom>
        </p:spPr>
      </p:pic>
      <p:pic>
        <p:nvPicPr>
          <p:cNvPr id="9" name="Picture 8">
            <a:extLst>
              <a:ext uri="{FF2B5EF4-FFF2-40B4-BE49-F238E27FC236}">
                <a16:creationId xmlns:a16="http://schemas.microsoft.com/office/drawing/2014/main" id="{B6E9B5B5-C218-4B29-B9C9-5E2AED205B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25200" y="5869880"/>
            <a:ext cx="762000" cy="442020"/>
          </a:xfrm>
          <a:prstGeom prst="rect">
            <a:avLst/>
          </a:prstGeom>
        </p:spPr>
      </p:pic>
      <p:pic>
        <p:nvPicPr>
          <p:cNvPr id="10" name="Picture 9">
            <a:extLst>
              <a:ext uri="{FF2B5EF4-FFF2-40B4-BE49-F238E27FC236}">
                <a16:creationId xmlns:a16="http://schemas.microsoft.com/office/drawing/2014/main" id="{576D9B10-690E-4FDC-8274-AFF5D79E7D4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33509" y="6374745"/>
            <a:ext cx="945382" cy="350480"/>
          </a:xfrm>
          <a:prstGeom prst="rect">
            <a:avLst/>
          </a:prstGeom>
        </p:spPr>
      </p:pic>
    </p:spTree>
    <p:extLst>
      <p:ext uri="{BB962C8B-B14F-4D97-AF65-F5344CB8AC3E}">
        <p14:creationId xmlns:p14="http://schemas.microsoft.com/office/powerpoint/2010/main" val="3943218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A1380-C521-4606-8B3B-62D8151DA4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215F48B-C7C6-4FA7-A536-4627A929B4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2900FB0-694B-4948-B123-835D25DDDF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a:extLst>
              <a:ext uri="{FF2B5EF4-FFF2-40B4-BE49-F238E27FC236}">
                <a16:creationId xmlns:a16="http://schemas.microsoft.com/office/drawing/2014/main" id="{64856485-4444-4B71-AF3A-972D3B75AC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10600" y="-2217402"/>
            <a:ext cx="6190416" cy="4427118"/>
          </a:xfrm>
          <a:prstGeom prst="rect">
            <a:avLst/>
          </a:prstGeom>
        </p:spPr>
      </p:pic>
      <p:pic>
        <p:nvPicPr>
          <p:cNvPr id="9" name="Picture 8">
            <a:extLst>
              <a:ext uri="{FF2B5EF4-FFF2-40B4-BE49-F238E27FC236}">
                <a16:creationId xmlns:a16="http://schemas.microsoft.com/office/drawing/2014/main" id="{106E23B5-8EB4-4E2B-B77A-79AC1A75AA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25200" y="5869880"/>
            <a:ext cx="762000" cy="442020"/>
          </a:xfrm>
          <a:prstGeom prst="rect">
            <a:avLst/>
          </a:prstGeom>
        </p:spPr>
      </p:pic>
      <p:pic>
        <p:nvPicPr>
          <p:cNvPr id="10" name="Picture 9">
            <a:extLst>
              <a:ext uri="{FF2B5EF4-FFF2-40B4-BE49-F238E27FC236}">
                <a16:creationId xmlns:a16="http://schemas.microsoft.com/office/drawing/2014/main" id="{73FD528B-BC8E-43CA-BE50-BE30125E61D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33509" y="6374745"/>
            <a:ext cx="945382" cy="350480"/>
          </a:xfrm>
          <a:prstGeom prst="rect">
            <a:avLst/>
          </a:prstGeom>
        </p:spPr>
      </p:pic>
    </p:spTree>
    <p:extLst>
      <p:ext uri="{BB962C8B-B14F-4D97-AF65-F5344CB8AC3E}">
        <p14:creationId xmlns:p14="http://schemas.microsoft.com/office/powerpoint/2010/main" val="1767433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7F7">
            <a:alpha val="9000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B2AC59-F937-4172-84EA-9397A41C1B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692D419-EA0D-4A84-B3C5-3403141273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62005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ideo" Target="https://www.youtube.com/embed/OkNnq3YbNVU?feature=oembed" TargetMode="Externa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TuGsC5jzxzM?feature=oembed" TargetMode="Externa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8WcW90mNyWY?feature=oembed" TargetMode="Externa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P7kUIplSUZs?feature=oembed" TargetMode="Externa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96F2A-2400-494A-95A3-7CCC60436F88}"/>
              </a:ext>
            </a:extLst>
          </p:cNvPr>
          <p:cNvSpPr>
            <a:spLocks noGrp="1"/>
          </p:cNvSpPr>
          <p:nvPr>
            <p:ph type="ctrTitle"/>
          </p:nvPr>
        </p:nvSpPr>
        <p:spPr>
          <a:xfrm>
            <a:off x="341586" y="1609796"/>
            <a:ext cx="7695509" cy="2001099"/>
          </a:xfrm>
        </p:spPr>
        <p:txBody>
          <a:bodyPr>
            <a:normAutofit fontScale="90000"/>
          </a:bodyPr>
          <a:lstStyle/>
          <a:p>
            <a:pPr algn="l"/>
            <a:r>
              <a:rPr lang="en-GB" sz="7200" b="1" dirty="0">
                <a:solidFill>
                  <a:srgbClr val="006676"/>
                </a:solidFill>
              </a:rPr>
              <a:t>Higher Education Myth Busting </a:t>
            </a:r>
          </a:p>
        </p:txBody>
      </p:sp>
      <p:sp>
        <p:nvSpPr>
          <p:cNvPr id="3" name="Subtitle 2">
            <a:extLst>
              <a:ext uri="{FF2B5EF4-FFF2-40B4-BE49-F238E27FC236}">
                <a16:creationId xmlns:a16="http://schemas.microsoft.com/office/drawing/2014/main" id="{745CE248-C1CD-4B63-A88C-EFA2C35344DF}"/>
              </a:ext>
            </a:extLst>
          </p:cNvPr>
          <p:cNvSpPr>
            <a:spLocks noGrp="1"/>
          </p:cNvSpPr>
          <p:nvPr>
            <p:ph type="subTitle" idx="1"/>
          </p:nvPr>
        </p:nvSpPr>
        <p:spPr>
          <a:xfrm>
            <a:off x="341586" y="3702971"/>
            <a:ext cx="7533737" cy="1655762"/>
          </a:xfrm>
        </p:spPr>
        <p:txBody>
          <a:bodyPr>
            <a:normAutofit/>
          </a:bodyPr>
          <a:lstStyle/>
          <a:p>
            <a:pPr algn="l"/>
            <a:r>
              <a:rPr lang="en-GB" sz="3200" dirty="0">
                <a:solidFill>
                  <a:srgbClr val="F7972D"/>
                </a:solidFill>
              </a:rPr>
              <a:t>True or false?</a:t>
            </a:r>
          </a:p>
        </p:txBody>
      </p:sp>
    </p:spTree>
    <p:extLst>
      <p:ext uri="{BB962C8B-B14F-4D97-AF65-F5344CB8AC3E}">
        <p14:creationId xmlns:p14="http://schemas.microsoft.com/office/powerpoint/2010/main" val="1678103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FF6801-B278-55E8-ECAD-E0E6DAE9A20B}"/>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endParaRPr lang="en-US" sz="6600" kern="120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nline Media 2" descr="Graduate Success Stories">
            <a:hlinkClick r:id="" action="ppaction://media"/>
            <a:extLst>
              <a:ext uri="{FF2B5EF4-FFF2-40B4-BE49-F238E27FC236}">
                <a16:creationId xmlns:a16="http://schemas.microsoft.com/office/drawing/2014/main" id="{40D57D6B-FC1A-21EF-D9A8-D81FBE0052FA}"/>
              </a:ext>
            </a:extLst>
          </p:cNvPr>
          <p:cNvPicPr>
            <a:picLocks noRot="1" noChangeAspect="1"/>
          </p:cNvPicPr>
          <p:nvPr>
            <a:videoFile r:link="rId1"/>
          </p:nvPr>
        </p:nvPicPr>
        <p:blipFill>
          <a:blip r:embed="rId4"/>
          <a:stretch>
            <a:fillRect/>
          </a:stretch>
        </p:blipFill>
        <p:spPr>
          <a:xfrm>
            <a:off x="2311288" y="1961388"/>
            <a:ext cx="7569424" cy="4276725"/>
          </a:xfrm>
          <a:prstGeom prst="rect">
            <a:avLst/>
          </a:prstGeom>
        </p:spPr>
      </p:pic>
    </p:spTree>
    <p:extLst>
      <p:ext uri="{BB962C8B-B14F-4D97-AF65-F5344CB8AC3E}">
        <p14:creationId xmlns:p14="http://schemas.microsoft.com/office/powerpoint/2010/main" val="331726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D807B9B-C5FB-40A8-AAC2-BC7DA370B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E825F0C-D756-4A94-8480-C33950E3A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C4E241B2-C510-B0BF-4E22-E39349F64227}"/>
              </a:ext>
            </a:extLst>
          </p:cNvPr>
          <p:cNvSpPr>
            <a:spLocks noGrp="1"/>
          </p:cNvSpPr>
          <p:nvPr>
            <p:ph type="title"/>
          </p:nvPr>
        </p:nvSpPr>
        <p:spPr>
          <a:xfrm>
            <a:off x="1179073" y="973401"/>
            <a:ext cx="9833548" cy="1293547"/>
          </a:xfrm>
        </p:spPr>
        <p:txBody>
          <a:bodyPr>
            <a:normAutofit/>
          </a:bodyPr>
          <a:lstStyle/>
          <a:p>
            <a:pPr algn="ctr"/>
            <a:r>
              <a:rPr lang="en-US" sz="4000" b="1" dirty="0">
                <a:solidFill>
                  <a:schemeClr val="tx2"/>
                </a:solidFill>
              </a:rPr>
              <a:t>A tutor checks each piece of work before you </a:t>
            </a:r>
            <a:r>
              <a:rPr lang="en-US" sz="4000" b="1">
                <a:solidFill>
                  <a:schemeClr val="tx2"/>
                </a:solidFill>
              </a:rPr>
              <a:t>submit it to be marked.</a:t>
            </a:r>
            <a:endParaRPr lang="en-US" sz="4000" b="1" dirty="0">
              <a:solidFill>
                <a:schemeClr val="tx2"/>
              </a:solidFill>
            </a:endParaRPr>
          </a:p>
        </p:txBody>
      </p:sp>
      <p:grpSp>
        <p:nvGrpSpPr>
          <p:cNvPr id="15" name="Group 14">
            <a:extLst>
              <a:ext uri="{FF2B5EF4-FFF2-40B4-BE49-F238E27FC236}">
                <a16:creationId xmlns:a16="http://schemas.microsoft.com/office/drawing/2014/main" id="{FACDF042-B103-4323-AE21-4B6E8163DC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448800" y="4486328"/>
            <a:ext cx="2743200" cy="2371671"/>
            <a:chOff x="-305" y="-4155"/>
            <a:chExt cx="2514948" cy="2174333"/>
          </a:xfrm>
        </p:grpSpPr>
        <p:sp>
          <p:nvSpPr>
            <p:cNvPr id="16" name="Freeform: Shape 15">
              <a:extLst>
                <a:ext uri="{FF2B5EF4-FFF2-40B4-BE49-F238E27FC236}">
                  <a16:creationId xmlns:a16="http://schemas.microsoft.com/office/drawing/2014/main" id="{1F147C48-81AE-46F7-B745-D0D8607247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9C8BF16-885E-409B-8CBB-FEF273D487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04E77BB-E2F2-4857-AEB8-5FA573D5C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9" name="Freeform: Shape 18">
              <a:extLst>
                <a:ext uri="{FF2B5EF4-FFF2-40B4-BE49-F238E27FC236}">
                  <a16:creationId xmlns:a16="http://schemas.microsoft.com/office/drawing/2014/main" id="{DB1C4C36-8635-45D0-8306-6D5A674516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1DDE2E6E-D014-AD6F-3222-FD44599A9515}"/>
              </a:ext>
            </a:extLst>
          </p:cNvPr>
          <p:cNvSpPr>
            <a:spLocks noGrp="1"/>
          </p:cNvSpPr>
          <p:nvPr>
            <p:ph idx="1"/>
          </p:nvPr>
        </p:nvSpPr>
        <p:spPr>
          <a:xfrm>
            <a:off x="4524025" y="3021421"/>
            <a:ext cx="6555105" cy="3360612"/>
          </a:xfrm>
        </p:spPr>
        <p:txBody>
          <a:bodyPr>
            <a:normAutofit/>
          </a:bodyPr>
          <a:lstStyle/>
          <a:p>
            <a:pPr marL="0" indent="0" algn="ctr" defTabSz="1005840">
              <a:spcBef>
                <a:spcPts val="1100"/>
              </a:spcBef>
              <a:buNone/>
            </a:pPr>
            <a:r>
              <a:rPr lang="en-US" kern="1200" dirty="0">
                <a:solidFill>
                  <a:schemeClr val="tx1"/>
                </a:solidFill>
                <a:latin typeface="+mn-lt"/>
                <a:ea typeface="+mn-ea"/>
                <a:cs typeface="+mn-cs"/>
              </a:rPr>
              <a:t>False!</a:t>
            </a:r>
          </a:p>
          <a:p>
            <a:pPr marL="0" indent="0" algn="ctr" defTabSz="1005840">
              <a:spcBef>
                <a:spcPts val="1100"/>
              </a:spcBef>
              <a:buNone/>
            </a:pPr>
            <a:r>
              <a:rPr lang="en-US" kern="1200" dirty="0">
                <a:solidFill>
                  <a:schemeClr val="tx1"/>
                </a:solidFill>
                <a:latin typeface="+mn-lt"/>
                <a:ea typeface="+mn-ea"/>
                <a:cs typeface="+mn-cs"/>
              </a:rPr>
              <a:t>University is a more independent learning experience, so you’ll need to take more responsibility for your own learning </a:t>
            </a:r>
          </a:p>
          <a:p>
            <a:pPr marL="0" indent="0" algn="ctr" defTabSz="1005840">
              <a:spcBef>
                <a:spcPts val="1100"/>
              </a:spcBef>
              <a:buNone/>
            </a:pPr>
            <a:r>
              <a:rPr lang="en-US" kern="1200" dirty="0">
                <a:solidFill>
                  <a:schemeClr val="tx1"/>
                </a:solidFill>
                <a:latin typeface="+mn-lt"/>
                <a:ea typeface="+mn-ea"/>
                <a:cs typeface="+mn-cs"/>
              </a:rPr>
              <a:t>However, there’s lots of support available if you find this trick!</a:t>
            </a:r>
            <a:endParaRPr lang="en-US" dirty="0"/>
          </a:p>
        </p:txBody>
      </p:sp>
      <p:pic>
        <p:nvPicPr>
          <p:cNvPr id="4" name="Graphic 3" descr="Close with solid fill">
            <a:extLst>
              <a:ext uri="{FF2B5EF4-FFF2-40B4-BE49-F238E27FC236}">
                <a16:creationId xmlns:a16="http://schemas.microsoft.com/office/drawing/2014/main" id="{0863552B-F069-97CB-8A8F-1E00304438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9226" y="3545691"/>
            <a:ext cx="1561063" cy="1561063"/>
          </a:xfrm>
          <a:prstGeom prst="rect">
            <a:avLst/>
          </a:prstGeom>
        </p:spPr>
      </p:pic>
      <p:sp>
        <p:nvSpPr>
          <p:cNvPr id="5" name="TextBox 4">
            <a:extLst>
              <a:ext uri="{FF2B5EF4-FFF2-40B4-BE49-F238E27FC236}">
                <a16:creationId xmlns:a16="http://schemas.microsoft.com/office/drawing/2014/main" id="{F81528F9-938C-6F78-361E-46F8F548C16F}"/>
              </a:ext>
            </a:extLst>
          </p:cNvPr>
          <p:cNvSpPr txBox="1"/>
          <p:nvPr/>
        </p:nvSpPr>
        <p:spPr>
          <a:xfrm>
            <a:off x="1392321" y="5106754"/>
            <a:ext cx="1055579" cy="544452"/>
          </a:xfrm>
          <a:prstGeom prst="rect">
            <a:avLst/>
          </a:prstGeom>
          <a:noFill/>
        </p:spPr>
        <p:txBody>
          <a:bodyPr wrap="square" rtlCol="0">
            <a:spAutoFit/>
          </a:bodyPr>
          <a:lstStyle/>
          <a:p>
            <a:pPr algn="ctr" defTabSz="945490">
              <a:spcAft>
                <a:spcPts val="660"/>
              </a:spcAft>
            </a:pPr>
            <a:r>
              <a:rPr lang="en-US" sz="2895" kern="1200">
                <a:solidFill>
                  <a:srgbClr val="F7972D"/>
                </a:solidFill>
                <a:latin typeface="+mn-lt"/>
                <a:ea typeface="+mn-ea"/>
                <a:cs typeface="+mn-cs"/>
              </a:rPr>
              <a:t>False</a:t>
            </a:r>
            <a:endParaRPr lang="en-US">
              <a:solidFill>
                <a:srgbClr val="F7972D"/>
              </a:solidFill>
            </a:endParaRPr>
          </a:p>
        </p:txBody>
      </p:sp>
    </p:spTree>
    <p:extLst>
      <p:ext uri="{BB962C8B-B14F-4D97-AF65-F5344CB8AC3E}">
        <p14:creationId xmlns:p14="http://schemas.microsoft.com/office/powerpoint/2010/main" val="52450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Online Media 3" descr="Support for SEND Students at University">
            <a:hlinkClick r:id="" action="ppaction://media"/>
            <a:extLst>
              <a:ext uri="{FF2B5EF4-FFF2-40B4-BE49-F238E27FC236}">
                <a16:creationId xmlns:a16="http://schemas.microsoft.com/office/drawing/2014/main" id="{6AA091D5-62A3-7C2A-E4F2-ADE069A8B555}"/>
              </a:ext>
            </a:extLst>
          </p:cNvPr>
          <p:cNvPicPr>
            <a:picLocks noGrp="1" noRot="1" noChangeAspect="1"/>
          </p:cNvPicPr>
          <p:nvPr>
            <p:ph idx="1"/>
            <a:videoFile r:link="rId1"/>
          </p:nvPr>
        </p:nvPicPr>
        <p:blipFill>
          <a:blip r:embed="rId4"/>
          <a:stretch>
            <a:fillRect/>
          </a:stretch>
        </p:blipFill>
        <p:spPr>
          <a:xfrm>
            <a:off x="1674714" y="228600"/>
            <a:ext cx="8766371" cy="4953000"/>
          </a:xfrm>
          <a:prstGeom prst="rect">
            <a:avLst/>
          </a:prstGeom>
        </p:spPr>
      </p:pic>
    </p:spTree>
    <p:extLst>
      <p:ext uri="{BB962C8B-B14F-4D97-AF65-F5344CB8AC3E}">
        <p14:creationId xmlns:p14="http://schemas.microsoft.com/office/powerpoint/2010/main" val="268308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F3856E9-4239-4EE7-A372-FDCF4882FD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CC9CDCF-90F8-42B0-BD0A-794C526880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30095"/>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6" name="Group 15">
            <a:extLst>
              <a:ext uri="{FF2B5EF4-FFF2-40B4-BE49-F238E27FC236}">
                <a16:creationId xmlns:a16="http://schemas.microsoft.com/office/drawing/2014/main" id="{C07D05FE-3FB8-4314-A050-9AB40814D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1219"/>
            <a:ext cx="5646974" cy="6483075"/>
            <a:chOff x="-19221" y="0"/>
            <a:chExt cx="5646974" cy="6483075"/>
          </a:xfrm>
        </p:grpSpPr>
        <p:sp>
          <p:nvSpPr>
            <p:cNvPr id="17" name="Freeform: Shape 16">
              <a:extLst>
                <a:ext uri="{FF2B5EF4-FFF2-40B4-BE49-F238E27FC236}">
                  <a16:creationId xmlns:a16="http://schemas.microsoft.com/office/drawing/2014/main" id="{BDDC6C42-DDD5-4105-85F2-9C052563AE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DFB95E12-4EF0-42F7-BCF9-AD31B4C8E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2338F8B2-67A9-4086-9341-7705CAB6F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E653AAAF-CCEF-494B-9366-16BB3815A6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34B356D9-49C3-412F-8E03-AC9AE8371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CF9AAD7-8A44-B48B-0762-6C0A6AFB9FEF}"/>
              </a:ext>
            </a:extLst>
          </p:cNvPr>
          <p:cNvSpPr>
            <a:spLocks noGrp="1"/>
          </p:cNvSpPr>
          <p:nvPr>
            <p:ph type="title"/>
          </p:nvPr>
        </p:nvSpPr>
        <p:spPr>
          <a:xfrm>
            <a:off x="804672" y="2023236"/>
            <a:ext cx="3659777" cy="2820908"/>
          </a:xfrm>
        </p:spPr>
        <p:txBody>
          <a:bodyPr>
            <a:normAutofit/>
          </a:bodyPr>
          <a:lstStyle/>
          <a:p>
            <a:r>
              <a:rPr lang="en-US" sz="4000" b="1" dirty="0">
                <a:solidFill>
                  <a:schemeClr val="tx2"/>
                </a:solidFill>
              </a:rPr>
              <a:t>You have to be rich to go to university </a:t>
            </a:r>
          </a:p>
        </p:txBody>
      </p:sp>
      <p:sp>
        <p:nvSpPr>
          <p:cNvPr id="3" name="Content Placeholder 2">
            <a:extLst>
              <a:ext uri="{FF2B5EF4-FFF2-40B4-BE49-F238E27FC236}">
                <a16:creationId xmlns:a16="http://schemas.microsoft.com/office/drawing/2014/main" id="{E2C8C514-BA7D-36AF-1DE2-4135F1FD59D5}"/>
              </a:ext>
            </a:extLst>
          </p:cNvPr>
          <p:cNvSpPr>
            <a:spLocks noGrp="1"/>
          </p:cNvSpPr>
          <p:nvPr>
            <p:ph idx="1"/>
          </p:nvPr>
        </p:nvSpPr>
        <p:spPr>
          <a:xfrm>
            <a:off x="7960371" y="2023236"/>
            <a:ext cx="3707953" cy="2298252"/>
          </a:xfrm>
        </p:spPr>
        <p:txBody>
          <a:bodyPr>
            <a:noAutofit/>
          </a:bodyPr>
          <a:lstStyle/>
          <a:p>
            <a:pPr marL="0" indent="0" algn="ctr" defTabSz="475488">
              <a:spcBef>
                <a:spcPts val="520"/>
              </a:spcBef>
              <a:buNone/>
            </a:pPr>
            <a:r>
              <a:rPr lang="en-US" kern="1200">
                <a:solidFill>
                  <a:schemeClr val="tx1"/>
                </a:solidFill>
                <a:latin typeface="+mn-lt"/>
                <a:ea typeface="+mn-ea"/>
                <a:cs typeface="+mn-cs"/>
              </a:rPr>
              <a:t>False! </a:t>
            </a:r>
          </a:p>
          <a:p>
            <a:pPr marL="0" indent="0" algn="ctr" defTabSz="475488">
              <a:spcBef>
                <a:spcPts val="520"/>
              </a:spcBef>
              <a:buNone/>
            </a:pPr>
            <a:r>
              <a:rPr lang="en-US" kern="1200">
                <a:solidFill>
                  <a:schemeClr val="tx1"/>
                </a:solidFill>
                <a:latin typeface="+mn-lt"/>
                <a:ea typeface="+mn-ea"/>
                <a:cs typeface="+mn-cs"/>
              </a:rPr>
              <a:t>You’ll be able to access Tuition Fee Loans and Maintenance Loans to cover your costs at university or college </a:t>
            </a:r>
          </a:p>
          <a:p>
            <a:pPr marL="0" indent="0" algn="ctr" defTabSz="475488">
              <a:spcBef>
                <a:spcPts val="520"/>
              </a:spcBef>
              <a:buNone/>
            </a:pPr>
            <a:r>
              <a:rPr lang="en-US" kern="1200">
                <a:solidFill>
                  <a:schemeClr val="tx1"/>
                </a:solidFill>
                <a:latin typeface="+mn-lt"/>
                <a:ea typeface="+mn-ea"/>
                <a:cs typeface="+mn-cs"/>
              </a:rPr>
              <a:t>You might also be able to get a bursary or scholarship </a:t>
            </a:r>
            <a:endParaRPr lang="en-US"/>
          </a:p>
        </p:txBody>
      </p:sp>
      <p:pic>
        <p:nvPicPr>
          <p:cNvPr id="6" name="Graphic 5" descr="Close with solid fill">
            <a:extLst>
              <a:ext uri="{FF2B5EF4-FFF2-40B4-BE49-F238E27FC236}">
                <a16:creationId xmlns:a16="http://schemas.microsoft.com/office/drawing/2014/main" id="{CDC760EA-589E-6503-ABE2-55E54C6C1C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02037" y="2828826"/>
            <a:ext cx="1260538" cy="1260538"/>
          </a:xfrm>
          <a:prstGeom prst="rect">
            <a:avLst/>
          </a:prstGeom>
        </p:spPr>
      </p:pic>
      <p:sp>
        <p:nvSpPr>
          <p:cNvPr id="7" name="TextBox 6">
            <a:extLst>
              <a:ext uri="{FF2B5EF4-FFF2-40B4-BE49-F238E27FC236}">
                <a16:creationId xmlns:a16="http://schemas.microsoft.com/office/drawing/2014/main" id="{7A0481D6-213C-4595-B113-C7FDD117EC0A}"/>
              </a:ext>
            </a:extLst>
          </p:cNvPr>
          <p:cNvSpPr txBox="1"/>
          <p:nvPr/>
        </p:nvSpPr>
        <p:spPr>
          <a:xfrm>
            <a:off x="6366673" y="4018896"/>
            <a:ext cx="852367" cy="400110"/>
          </a:xfrm>
          <a:prstGeom prst="rect">
            <a:avLst/>
          </a:prstGeom>
          <a:noFill/>
        </p:spPr>
        <p:txBody>
          <a:bodyPr wrap="square" rtlCol="0">
            <a:spAutoFit/>
          </a:bodyPr>
          <a:lstStyle/>
          <a:p>
            <a:pPr algn="ctr" defTabSz="491655">
              <a:spcAft>
                <a:spcPts val="343"/>
              </a:spcAft>
            </a:pPr>
            <a:r>
              <a:rPr lang="en-US" sz="2000" kern="1200" dirty="0">
                <a:solidFill>
                  <a:srgbClr val="F7972D"/>
                </a:solidFill>
                <a:latin typeface="+mn-lt"/>
                <a:ea typeface="+mn-ea"/>
                <a:cs typeface="+mn-cs"/>
              </a:rPr>
              <a:t>False</a:t>
            </a:r>
            <a:endParaRPr lang="en-US" sz="2800" dirty="0">
              <a:solidFill>
                <a:srgbClr val="F7972D"/>
              </a:solidFill>
            </a:endParaRPr>
          </a:p>
        </p:txBody>
      </p:sp>
    </p:spTree>
    <p:extLst>
      <p:ext uri="{BB962C8B-B14F-4D97-AF65-F5344CB8AC3E}">
        <p14:creationId xmlns:p14="http://schemas.microsoft.com/office/powerpoint/2010/main" val="105206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75574-7CA9-EBC5-0A4F-AB2E0A080EBE}"/>
              </a:ext>
            </a:extLst>
          </p:cNvPr>
          <p:cNvSpPr>
            <a:spLocks noGrp="1"/>
          </p:cNvSpPr>
          <p:nvPr>
            <p:ph type="title"/>
          </p:nvPr>
        </p:nvSpPr>
        <p:spPr/>
        <p:txBody>
          <a:bodyPr/>
          <a:lstStyle/>
          <a:p>
            <a:r>
              <a:rPr lang="en-US" b="1" dirty="0"/>
              <a:t>Student Finance:</a:t>
            </a:r>
          </a:p>
        </p:txBody>
      </p:sp>
      <p:pic>
        <p:nvPicPr>
          <p:cNvPr id="4" name="Online Media 3" descr="Student Finance Made Simple">
            <a:hlinkClick r:id="" action="ppaction://media"/>
            <a:extLst>
              <a:ext uri="{FF2B5EF4-FFF2-40B4-BE49-F238E27FC236}">
                <a16:creationId xmlns:a16="http://schemas.microsoft.com/office/drawing/2014/main" id="{DB6EABB7-36C7-A4BC-3B3B-D74416B9FAA6}"/>
              </a:ext>
            </a:extLst>
          </p:cNvPr>
          <p:cNvPicPr>
            <a:picLocks noGrp="1" noRot="1" noChangeAspect="1"/>
          </p:cNvPicPr>
          <p:nvPr>
            <p:ph idx="1"/>
            <a:videoFile r:link="rId1"/>
          </p:nvPr>
        </p:nvPicPr>
        <p:blipFill>
          <a:blip r:embed="rId4"/>
          <a:stretch>
            <a:fillRect/>
          </a:stretch>
        </p:blipFill>
        <p:spPr>
          <a:xfrm>
            <a:off x="2039938" y="1825625"/>
            <a:ext cx="7700962" cy="4351338"/>
          </a:xfrm>
          <a:prstGeom prst="rect">
            <a:avLst/>
          </a:prstGeom>
        </p:spPr>
      </p:pic>
    </p:spTree>
    <p:extLst>
      <p:ext uri="{BB962C8B-B14F-4D97-AF65-F5344CB8AC3E}">
        <p14:creationId xmlns:p14="http://schemas.microsoft.com/office/powerpoint/2010/main" val="303298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CF9AAD7-8A44-B48B-0762-6C0A6AFB9FEF}"/>
              </a:ext>
            </a:extLst>
          </p:cNvPr>
          <p:cNvSpPr>
            <a:spLocks noGrp="1"/>
          </p:cNvSpPr>
          <p:nvPr>
            <p:ph type="title"/>
          </p:nvPr>
        </p:nvSpPr>
        <p:spPr>
          <a:xfrm>
            <a:off x="1263578" y="2053237"/>
            <a:ext cx="3497303" cy="2695675"/>
          </a:xfrm>
        </p:spPr>
        <p:txBody>
          <a:bodyPr>
            <a:normAutofit/>
          </a:bodyPr>
          <a:lstStyle/>
          <a:p>
            <a:pPr defTabSz="868680"/>
            <a:r>
              <a:rPr lang="en-US" sz="3800" b="1" kern="1200" dirty="0">
                <a:solidFill>
                  <a:schemeClr val="tx2"/>
                </a:solidFill>
                <a:latin typeface="+mn-lt"/>
                <a:ea typeface="+mj-ea"/>
                <a:cs typeface="+mj-cs"/>
              </a:rPr>
              <a:t>You can go abroad as part of your degree</a:t>
            </a:r>
            <a:endParaRPr lang="en-US" sz="4000" b="1" dirty="0">
              <a:solidFill>
                <a:schemeClr val="tx2"/>
              </a:solidFill>
            </a:endParaRPr>
          </a:p>
        </p:txBody>
      </p:sp>
      <p:sp>
        <p:nvSpPr>
          <p:cNvPr id="3" name="Content Placeholder 2">
            <a:extLst>
              <a:ext uri="{FF2B5EF4-FFF2-40B4-BE49-F238E27FC236}">
                <a16:creationId xmlns:a16="http://schemas.microsoft.com/office/drawing/2014/main" id="{E2C8C514-BA7D-36AF-1DE2-4135F1FD59D5}"/>
              </a:ext>
            </a:extLst>
          </p:cNvPr>
          <p:cNvSpPr>
            <a:spLocks noGrp="1"/>
          </p:cNvSpPr>
          <p:nvPr>
            <p:ph idx="1"/>
          </p:nvPr>
        </p:nvSpPr>
        <p:spPr>
          <a:xfrm>
            <a:off x="7385083" y="1930904"/>
            <a:ext cx="3543341" cy="2196222"/>
          </a:xfrm>
        </p:spPr>
        <p:txBody>
          <a:bodyPr>
            <a:noAutofit/>
          </a:bodyPr>
          <a:lstStyle/>
          <a:p>
            <a:pPr marL="0" indent="0" algn="ctr" defTabSz="451714">
              <a:spcBef>
                <a:spcPts val="494"/>
              </a:spcBef>
              <a:buNone/>
            </a:pPr>
            <a:r>
              <a:rPr lang="en-US" sz="2660" kern="1200">
                <a:solidFill>
                  <a:schemeClr val="tx1"/>
                </a:solidFill>
                <a:latin typeface="+mn-lt"/>
                <a:ea typeface="+mn-ea"/>
                <a:cs typeface="+mn-cs"/>
              </a:rPr>
              <a:t>This is true! </a:t>
            </a:r>
          </a:p>
          <a:p>
            <a:pPr marL="0" indent="0" algn="ctr" defTabSz="451714">
              <a:spcBef>
                <a:spcPts val="494"/>
              </a:spcBef>
              <a:buNone/>
            </a:pPr>
            <a:r>
              <a:rPr lang="en-US" sz="2660" kern="1200">
                <a:solidFill>
                  <a:schemeClr val="tx1"/>
                </a:solidFill>
                <a:latin typeface="+mn-lt"/>
                <a:ea typeface="+mn-ea"/>
                <a:cs typeface="+mn-cs"/>
              </a:rPr>
              <a:t>Many courses offer Study Abroad, where you can go abroad for a year, a term or over summer break. You’ll be able to study at a partner institution, or might be able to work</a:t>
            </a:r>
            <a:endParaRPr lang="en-US"/>
          </a:p>
        </p:txBody>
      </p:sp>
      <p:pic>
        <p:nvPicPr>
          <p:cNvPr id="4" name="Graphic 3" descr="Tick with solid fill">
            <a:extLst>
              <a:ext uri="{FF2B5EF4-FFF2-40B4-BE49-F238E27FC236}">
                <a16:creationId xmlns:a16="http://schemas.microsoft.com/office/drawing/2014/main" id="{6C6E0044-0E23-C625-8B23-706371A61C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99225" y="2498021"/>
            <a:ext cx="1274995" cy="1274995"/>
          </a:xfrm>
          <a:prstGeom prst="rect">
            <a:avLst/>
          </a:prstGeom>
        </p:spPr>
      </p:pic>
      <p:sp>
        <p:nvSpPr>
          <p:cNvPr id="5" name="TextBox 4">
            <a:extLst>
              <a:ext uri="{FF2B5EF4-FFF2-40B4-BE49-F238E27FC236}">
                <a16:creationId xmlns:a16="http://schemas.microsoft.com/office/drawing/2014/main" id="{849EB57E-1ED3-75AE-BD76-C8A1CBABF275}"/>
              </a:ext>
            </a:extLst>
          </p:cNvPr>
          <p:cNvSpPr txBox="1"/>
          <p:nvPr/>
        </p:nvSpPr>
        <p:spPr>
          <a:xfrm>
            <a:off x="5240164" y="3773015"/>
            <a:ext cx="923725" cy="476444"/>
          </a:xfrm>
          <a:prstGeom prst="rect">
            <a:avLst/>
          </a:prstGeom>
          <a:noFill/>
        </p:spPr>
        <p:txBody>
          <a:bodyPr wrap="square" rtlCol="0">
            <a:spAutoFit/>
          </a:bodyPr>
          <a:lstStyle/>
          <a:p>
            <a:pPr algn="ctr" defTabSz="821771">
              <a:spcAft>
                <a:spcPts val="490"/>
              </a:spcAft>
            </a:pPr>
            <a:r>
              <a:rPr lang="en-US" sz="2517" kern="1200">
                <a:solidFill>
                  <a:srgbClr val="91C84E"/>
                </a:solidFill>
                <a:latin typeface="+mn-lt"/>
                <a:ea typeface="+mn-ea"/>
                <a:cs typeface="+mn-cs"/>
              </a:rPr>
              <a:t>True</a:t>
            </a:r>
            <a:endParaRPr lang="en-US">
              <a:solidFill>
                <a:srgbClr val="91C84E"/>
              </a:solidFill>
            </a:endParaRPr>
          </a:p>
        </p:txBody>
      </p:sp>
      <p:sp>
        <p:nvSpPr>
          <p:cNvPr id="8" name="Rectangle 7">
            <a:extLst>
              <a:ext uri="{FF2B5EF4-FFF2-40B4-BE49-F238E27FC236}">
                <a16:creationId xmlns:a16="http://schemas.microsoft.com/office/drawing/2014/main" id="{CCF071B6-6A4D-FCA8-ABD8-722F62A4A628}"/>
              </a:ext>
            </a:extLst>
          </p:cNvPr>
          <p:cNvSpPr/>
          <p:nvPr/>
        </p:nvSpPr>
        <p:spPr>
          <a:xfrm>
            <a:off x="11829324" y="5625296"/>
            <a:ext cx="625033" cy="133108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67B1A590-C13A-719E-94F6-497A9ECF6B36}"/>
              </a:ext>
            </a:extLst>
          </p:cNvPr>
          <p:cNvSpPr/>
          <p:nvPr/>
        </p:nvSpPr>
        <p:spPr>
          <a:xfrm>
            <a:off x="11117879" y="6290840"/>
            <a:ext cx="706781" cy="490960"/>
          </a:xfrm>
          <a:prstGeom prst="r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674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4824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F929AE-DAB6-466F-82A5-1354B8978F41}"/>
              </a:ext>
            </a:extLst>
          </p:cNvPr>
          <p:cNvSpPr>
            <a:spLocks noGrp="1"/>
          </p:cNvSpPr>
          <p:nvPr>
            <p:ph idx="1"/>
          </p:nvPr>
        </p:nvSpPr>
        <p:spPr>
          <a:xfrm>
            <a:off x="800622" y="948803"/>
            <a:ext cx="10102516" cy="4351338"/>
          </a:xfrm>
        </p:spPr>
        <p:txBody>
          <a:bodyPr>
            <a:normAutofit/>
          </a:bodyPr>
          <a:lstStyle/>
          <a:p>
            <a:pPr marL="0" indent="0">
              <a:buNone/>
            </a:pPr>
            <a:r>
              <a:rPr lang="en-GB" sz="6000" b="1" dirty="0"/>
              <a:t>On the following slides you’ll see a statement about university.</a:t>
            </a:r>
          </a:p>
          <a:p>
            <a:pPr marL="0" indent="0">
              <a:buNone/>
            </a:pPr>
            <a:r>
              <a:rPr lang="en-GB" sz="6000" b="1" dirty="0">
                <a:solidFill>
                  <a:srgbClr val="F7972D"/>
                </a:solidFill>
              </a:rPr>
              <a:t>You need to decide if it is </a:t>
            </a:r>
            <a:r>
              <a:rPr lang="en-GB" sz="6000" b="1" dirty="0">
                <a:solidFill>
                  <a:srgbClr val="91C84E"/>
                </a:solidFill>
              </a:rPr>
              <a:t>true</a:t>
            </a:r>
            <a:r>
              <a:rPr lang="en-GB" sz="6000" b="1" dirty="0">
                <a:solidFill>
                  <a:srgbClr val="F7972D"/>
                </a:solidFill>
              </a:rPr>
              <a:t> or </a:t>
            </a:r>
            <a:r>
              <a:rPr lang="en-GB" sz="6000" b="1" dirty="0">
                <a:solidFill>
                  <a:srgbClr val="FF0000"/>
                </a:solidFill>
              </a:rPr>
              <a:t>false</a:t>
            </a:r>
            <a:r>
              <a:rPr lang="en-GB" sz="6000" b="1" dirty="0">
                <a:solidFill>
                  <a:srgbClr val="F7972D"/>
                </a:solidFill>
              </a:rPr>
              <a:t>.</a:t>
            </a:r>
          </a:p>
        </p:txBody>
      </p:sp>
    </p:spTree>
    <p:extLst>
      <p:ext uri="{BB962C8B-B14F-4D97-AF65-F5344CB8AC3E}">
        <p14:creationId xmlns:p14="http://schemas.microsoft.com/office/powerpoint/2010/main" val="1616834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FE1E57-A971-0113-924B-3E888464667F}"/>
              </a:ext>
            </a:extLst>
          </p:cNvPr>
          <p:cNvSpPr>
            <a:spLocks noGrp="1"/>
          </p:cNvSpPr>
          <p:nvPr>
            <p:ph type="title"/>
          </p:nvPr>
        </p:nvSpPr>
        <p:spPr>
          <a:xfrm>
            <a:off x="1043631" y="809898"/>
            <a:ext cx="10173010" cy="1554480"/>
          </a:xfrm>
        </p:spPr>
        <p:txBody>
          <a:bodyPr vert="horz" lIns="91440" tIns="45720" rIns="91440" bIns="45720" rtlCol="0" anchor="ctr">
            <a:normAutofit/>
          </a:bodyPr>
          <a:lstStyle/>
          <a:p>
            <a:r>
              <a:rPr lang="en-US" sz="4800" b="1" kern="1200" dirty="0">
                <a:ln w="0"/>
                <a:solidFill>
                  <a:schemeClr val="tx1"/>
                </a:solidFill>
                <a:latin typeface="+mj-lt"/>
                <a:ea typeface="+mj-ea"/>
                <a:cs typeface="+mj-cs"/>
              </a:rPr>
              <a:t>You can only get a degree at a university.</a:t>
            </a:r>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Graphic 3" descr="Close with solid fill">
            <a:extLst>
              <a:ext uri="{FF2B5EF4-FFF2-40B4-BE49-F238E27FC236}">
                <a16:creationId xmlns:a16="http://schemas.microsoft.com/office/drawing/2014/main" id="{4F51BDD4-8927-90F7-D5C8-E8E2AF55D2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1105" y="3743239"/>
            <a:ext cx="1465387" cy="1465387"/>
          </a:xfrm>
          <a:prstGeom prst="rect">
            <a:avLst/>
          </a:prstGeom>
        </p:spPr>
      </p:pic>
      <p:sp>
        <p:nvSpPr>
          <p:cNvPr id="5" name="TextBox 4">
            <a:extLst>
              <a:ext uri="{FF2B5EF4-FFF2-40B4-BE49-F238E27FC236}">
                <a16:creationId xmlns:a16="http://schemas.microsoft.com/office/drawing/2014/main" id="{BC762601-212C-9E26-DCD7-AD612ACD4FEB}"/>
              </a:ext>
            </a:extLst>
          </p:cNvPr>
          <p:cNvSpPr txBox="1"/>
          <p:nvPr/>
        </p:nvSpPr>
        <p:spPr>
          <a:xfrm>
            <a:off x="1651139" y="5208626"/>
            <a:ext cx="990883" cy="511082"/>
          </a:xfrm>
          <a:prstGeom prst="rect">
            <a:avLst/>
          </a:prstGeom>
          <a:noFill/>
        </p:spPr>
        <p:txBody>
          <a:bodyPr wrap="square" rtlCol="0">
            <a:spAutoFit/>
          </a:bodyPr>
          <a:lstStyle/>
          <a:p>
            <a:pPr algn="ctr" defTabSz="886968">
              <a:spcAft>
                <a:spcPts val="600"/>
              </a:spcAft>
            </a:pPr>
            <a:r>
              <a:rPr lang="en-US" sz="2716" kern="1200">
                <a:solidFill>
                  <a:srgbClr val="F7972D"/>
                </a:solidFill>
                <a:latin typeface="+mn-lt"/>
                <a:ea typeface="+mn-ea"/>
                <a:cs typeface="+mn-cs"/>
              </a:rPr>
              <a:t>False</a:t>
            </a:r>
            <a:endParaRPr lang="en-US">
              <a:solidFill>
                <a:srgbClr val="F7972D"/>
              </a:solidFill>
            </a:endParaRPr>
          </a:p>
        </p:txBody>
      </p:sp>
      <p:sp>
        <p:nvSpPr>
          <p:cNvPr id="6" name="Title 1">
            <a:extLst>
              <a:ext uri="{FF2B5EF4-FFF2-40B4-BE49-F238E27FC236}">
                <a16:creationId xmlns:a16="http://schemas.microsoft.com/office/drawing/2014/main" id="{56377BB4-862B-5325-01CE-DFC0EF2ED497}"/>
              </a:ext>
            </a:extLst>
          </p:cNvPr>
          <p:cNvSpPr txBox="1">
            <a:spLocks/>
          </p:cNvSpPr>
          <p:nvPr/>
        </p:nvSpPr>
        <p:spPr>
          <a:xfrm>
            <a:off x="3832940" y="3017519"/>
            <a:ext cx="6903598" cy="32099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86968">
              <a:spcAft>
                <a:spcPts val="600"/>
              </a:spcAft>
            </a:pPr>
            <a:r>
              <a:rPr lang="en-US" sz="3200" b="1" kern="1200" dirty="0">
                <a:solidFill>
                  <a:schemeClr val="tx1"/>
                </a:solidFill>
                <a:latin typeface="+mj-lt"/>
                <a:ea typeface="+mj-ea"/>
                <a:cs typeface="+mj-cs"/>
              </a:rPr>
              <a:t>False! </a:t>
            </a:r>
          </a:p>
          <a:p>
            <a:pPr algn="ctr" defTabSz="886968">
              <a:spcAft>
                <a:spcPts val="600"/>
              </a:spcAft>
            </a:pPr>
            <a:r>
              <a:rPr lang="en-US" sz="3200" kern="1200" dirty="0">
                <a:solidFill>
                  <a:schemeClr val="tx1"/>
                </a:solidFill>
                <a:latin typeface="+mj-lt"/>
                <a:ea typeface="+mj-ea"/>
                <a:cs typeface="+mj-cs"/>
              </a:rPr>
              <a:t>You can study for a degree at a university or college, depending on which environment will suit you better</a:t>
            </a:r>
            <a:endParaRPr lang="en-US" sz="3200" dirty="0"/>
          </a:p>
        </p:txBody>
      </p:sp>
    </p:spTree>
    <p:extLst>
      <p:ext uri="{BB962C8B-B14F-4D97-AF65-F5344CB8AC3E}">
        <p14:creationId xmlns:p14="http://schemas.microsoft.com/office/powerpoint/2010/main" val="407549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DEDCC5D-8B8A-40DB-BE90-A3AA27C64A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4" name="Rectangle 13">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FE1E57-A971-0113-924B-3E888464667F}"/>
              </a:ext>
            </a:extLst>
          </p:cNvPr>
          <p:cNvSpPr>
            <a:spLocks noGrp="1"/>
          </p:cNvSpPr>
          <p:nvPr>
            <p:ph type="title"/>
          </p:nvPr>
        </p:nvSpPr>
        <p:spPr>
          <a:xfrm>
            <a:off x="1282963" y="1238080"/>
            <a:ext cx="9940358" cy="1780693"/>
          </a:xfrm>
        </p:spPr>
        <p:txBody>
          <a:bodyPr vert="horz" lIns="91440" tIns="45720" rIns="91440" bIns="45720" rtlCol="0" anchor="b">
            <a:normAutofit fontScale="90000"/>
          </a:bodyPr>
          <a:lstStyle/>
          <a:p>
            <a:r>
              <a:rPr lang="en-US" sz="4200" b="1" kern="1200" dirty="0">
                <a:ln w="0"/>
                <a:solidFill>
                  <a:schemeClr val="tx1"/>
                </a:solidFill>
                <a:latin typeface="+mj-lt"/>
                <a:ea typeface="+mj-ea"/>
                <a:cs typeface="+mj-cs"/>
              </a:rPr>
              <a:t>You can only go to university if you’re a high achiever in school, with loads of Grade 8’s, 9’s and A’s</a:t>
            </a:r>
          </a:p>
        </p:txBody>
      </p:sp>
      <p:pic>
        <p:nvPicPr>
          <p:cNvPr id="4" name="Graphic 3" descr="Close with solid fill">
            <a:extLst>
              <a:ext uri="{FF2B5EF4-FFF2-40B4-BE49-F238E27FC236}">
                <a16:creationId xmlns:a16="http://schemas.microsoft.com/office/drawing/2014/main" id="{4F51BDD4-8927-90F7-D5C8-E8E2AF55D2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63981" y="3307392"/>
            <a:ext cx="1415649" cy="1415649"/>
          </a:xfrm>
          <a:prstGeom prst="rect">
            <a:avLst/>
          </a:prstGeom>
        </p:spPr>
      </p:pic>
      <p:sp>
        <p:nvSpPr>
          <p:cNvPr id="5" name="TextBox 4">
            <a:extLst>
              <a:ext uri="{FF2B5EF4-FFF2-40B4-BE49-F238E27FC236}">
                <a16:creationId xmlns:a16="http://schemas.microsoft.com/office/drawing/2014/main" id="{BC762601-212C-9E26-DCD7-AD612ACD4FEB}"/>
              </a:ext>
            </a:extLst>
          </p:cNvPr>
          <p:cNvSpPr txBox="1"/>
          <p:nvPr/>
        </p:nvSpPr>
        <p:spPr>
          <a:xfrm>
            <a:off x="1957226" y="4723041"/>
            <a:ext cx="957251" cy="493736"/>
          </a:xfrm>
          <a:prstGeom prst="rect">
            <a:avLst/>
          </a:prstGeom>
          <a:noFill/>
        </p:spPr>
        <p:txBody>
          <a:bodyPr wrap="square" rtlCol="0">
            <a:spAutoFit/>
          </a:bodyPr>
          <a:lstStyle/>
          <a:p>
            <a:pPr algn="ctr" defTabSz="859536">
              <a:spcAft>
                <a:spcPts val="600"/>
              </a:spcAft>
            </a:pPr>
            <a:r>
              <a:rPr lang="en-US" sz="2632" kern="1200">
                <a:solidFill>
                  <a:srgbClr val="F7972D"/>
                </a:solidFill>
                <a:latin typeface="+mn-lt"/>
                <a:ea typeface="+mn-ea"/>
                <a:cs typeface="+mn-cs"/>
              </a:rPr>
              <a:t>False</a:t>
            </a:r>
            <a:endParaRPr lang="en-US">
              <a:solidFill>
                <a:srgbClr val="F7972D"/>
              </a:solidFill>
            </a:endParaRPr>
          </a:p>
        </p:txBody>
      </p:sp>
      <p:sp>
        <p:nvSpPr>
          <p:cNvPr id="6" name="Title 1">
            <a:extLst>
              <a:ext uri="{FF2B5EF4-FFF2-40B4-BE49-F238E27FC236}">
                <a16:creationId xmlns:a16="http://schemas.microsoft.com/office/drawing/2014/main" id="{56377BB4-862B-5325-01CE-DFC0EF2ED497}"/>
              </a:ext>
            </a:extLst>
          </p:cNvPr>
          <p:cNvSpPr txBox="1">
            <a:spLocks/>
          </p:cNvSpPr>
          <p:nvPr/>
        </p:nvSpPr>
        <p:spPr>
          <a:xfrm>
            <a:off x="3984079" y="2902912"/>
            <a:ext cx="6669280" cy="31009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59536">
              <a:spcAft>
                <a:spcPts val="600"/>
              </a:spcAft>
            </a:pPr>
            <a:r>
              <a:rPr lang="en-US" sz="3200" kern="1200" dirty="0">
                <a:solidFill>
                  <a:schemeClr val="tx1"/>
                </a:solidFill>
                <a:latin typeface="+mj-lt"/>
                <a:ea typeface="+mj-ea"/>
                <a:cs typeface="+mj-cs"/>
              </a:rPr>
              <a:t>False!</a:t>
            </a:r>
          </a:p>
          <a:p>
            <a:pPr algn="ctr" defTabSz="859536">
              <a:spcAft>
                <a:spcPts val="600"/>
              </a:spcAft>
            </a:pPr>
            <a:r>
              <a:rPr lang="en-US" sz="3200" kern="1200" dirty="0">
                <a:solidFill>
                  <a:schemeClr val="tx1"/>
                </a:solidFill>
                <a:latin typeface="+mj-lt"/>
                <a:ea typeface="+mj-ea"/>
                <a:cs typeface="+mj-cs"/>
              </a:rPr>
              <a:t>There are over 300,000 degree courses across the UK, with entry requirements at every grade profile </a:t>
            </a:r>
          </a:p>
          <a:p>
            <a:pPr>
              <a:spcAft>
                <a:spcPts val="600"/>
              </a:spcAft>
            </a:pPr>
            <a:endParaRPr lang="en-US" sz="3200" dirty="0"/>
          </a:p>
        </p:txBody>
      </p:sp>
    </p:spTree>
    <p:extLst>
      <p:ext uri="{BB962C8B-B14F-4D97-AF65-F5344CB8AC3E}">
        <p14:creationId xmlns:p14="http://schemas.microsoft.com/office/powerpoint/2010/main" val="312488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FE1E57-A971-0113-924B-3E888464667F}"/>
              </a:ext>
            </a:extLst>
          </p:cNvPr>
          <p:cNvSpPr>
            <a:spLocks noGrp="1"/>
          </p:cNvSpPr>
          <p:nvPr>
            <p:ph type="title"/>
          </p:nvPr>
        </p:nvSpPr>
        <p:spPr>
          <a:xfrm>
            <a:off x="841248" y="256032"/>
            <a:ext cx="10506456" cy="1014984"/>
          </a:xfrm>
        </p:spPr>
        <p:txBody>
          <a:bodyPr vert="horz" lIns="91440" tIns="45720" rIns="91440" bIns="45720" rtlCol="0" anchor="b">
            <a:normAutofit/>
          </a:bodyPr>
          <a:lstStyle/>
          <a:p>
            <a:r>
              <a:rPr lang="en-US" sz="3400" b="1" kern="1200" dirty="0">
                <a:ln w="0"/>
                <a:solidFill>
                  <a:schemeClr val="tx1"/>
                </a:solidFill>
                <a:latin typeface="+mj-lt"/>
                <a:ea typeface="+mj-ea"/>
                <a:cs typeface="+mj-cs"/>
              </a:rPr>
              <a:t>You can study how to manage a theme park as a degree </a:t>
            </a:r>
          </a:p>
        </p:txBody>
      </p:sp>
      <p:sp>
        <p:nvSpPr>
          <p:cNvPr id="14" name="Rectangle 13">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 name="Rectangle 15">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7" name="Graphic 6" descr="Tick with solid fill">
            <a:extLst>
              <a:ext uri="{FF2B5EF4-FFF2-40B4-BE49-F238E27FC236}">
                <a16:creationId xmlns:a16="http://schemas.microsoft.com/office/drawing/2014/main" id="{F1B98B97-3E88-69F6-12A9-1D9515C736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862971"/>
            <a:ext cx="1540782" cy="1540782"/>
          </a:xfrm>
          <a:prstGeom prst="rect">
            <a:avLst/>
          </a:prstGeom>
        </p:spPr>
      </p:pic>
      <p:sp>
        <p:nvSpPr>
          <p:cNvPr id="5" name="TextBox 4">
            <a:extLst>
              <a:ext uri="{FF2B5EF4-FFF2-40B4-BE49-F238E27FC236}">
                <a16:creationId xmlns:a16="http://schemas.microsoft.com/office/drawing/2014/main" id="{BC762601-212C-9E26-DCD7-AD612ACD4FEB}"/>
              </a:ext>
            </a:extLst>
          </p:cNvPr>
          <p:cNvSpPr txBox="1"/>
          <p:nvPr/>
        </p:nvSpPr>
        <p:spPr>
          <a:xfrm>
            <a:off x="1008520" y="4403753"/>
            <a:ext cx="1116286" cy="575764"/>
          </a:xfrm>
          <a:prstGeom prst="rect">
            <a:avLst/>
          </a:prstGeom>
          <a:noFill/>
        </p:spPr>
        <p:txBody>
          <a:bodyPr wrap="square" rtlCol="0">
            <a:spAutoFit/>
          </a:bodyPr>
          <a:lstStyle/>
          <a:p>
            <a:pPr algn="ctr" defTabSz="1005840">
              <a:spcAft>
                <a:spcPts val="600"/>
              </a:spcAft>
            </a:pPr>
            <a:r>
              <a:rPr lang="en-US" sz="3080" kern="1200">
                <a:solidFill>
                  <a:srgbClr val="91C84E"/>
                </a:solidFill>
                <a:latin typeface="+mn-lt"/>
                <a:ea typeface="+mn-ea"/>
                <a:cs typeface="+mn-cs"/>
              </a:rPr>
              <a:t>True</a:t>
            </a:r>
            <a:endParaRPr lang="en-US">
              <a:solidFill>
                <a:srgbClr val="91C84E"/>
              </a:solidFill>
            </a:endParaRPr>
          </a:p>
        </p:txBody>
      </p:sp>
      <p:sp>
        <p:nvSpPr>
          <p:cNvPr id="6" name="Title 1">
            <a:extLst>
              <a:ext uri="{FF2B5EF4-FFF2-40B4-BE49-F238E27FC236}">
                <a16:creationId xmlns:a16="http://schemas.microsoft.com/office/drawing/2014/main" id="{56377BB4-862B-5325-01CE-DFC0EF2ED497}"/>
              </a:ext>
            </a:extLst>
          </p:cNvPr>
          <p:cNvSpPr txBox="1">
            <a:spLocks/>
          </p:cNvSpPr>
          <p:nvPr/>
        </p:nvSpPr>
        <p:spPr>
          <a:xfrm>
            <a:off x="3576501" y="2296959"/>
            <a:ext cx="7777299" cy="36161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005840">
              <a:spcAft>
                <a:spcPts val="600"/>
              </a:spcAft>
            </a:pPr>
            <a:r>
              <a:rPr lang="en-US" sz="3300" kern="1200">
                <a:solidFill>
                  <a:schemeClr val="tx1"/>
                </a:solidFill>
                <a:latin typeface="+mj-lt"/>
                <a:ea typeface="+mj-ea"/>
                <a:cs typeface="+mj-cs"/>
              </a:rPr>
              <a:t>This is true! </a:t>
            </a:r>
          </a:p>
          <a:p>
            <a:pPr algn="ctr" defTabSz="1005840">
              <a:spcAft>
                <a:spcPts val="600"/>
              </a:spcAft>
            </a:pPr>
            <a:r>
              <a:rPr lang="en-US" sz="3300" kern="1200">
                <a:solidFill>
                  <a:schemeClr val="tx1"/>
                </a:solidFill>
                <a:latin typeface="+mj-lt"/>
                <a:ea typeface="+mj-ea"/>
                <a:cs typeface="+mj-cs"/>
              </a:rPr>
              <a:t>Staffordshire University offers a degree in Visitor Attraction and Resort Management, which includes work placements at Alton Towers </a:t>
            </a:r>
          </a:p>
          <a:p>
            <a:pPr>
              <a:spcAft>
                <a:spcPts val="600"/>
              </a:spcAft>
            </a:pPr>
            <a:endParaRPr lang="en-US" sz="3000"/>
          </a:p>
        </p:txBody>
      </p:sp>
    </p:spTree>
    <p:extLst>
      <p:ext uri="{BB962C8B-B14F-4D97-AF65-F5344CB8AC3E}">
        <p14:creationId xmlns:p14="http://schemas.microsoft.com/office/powerpoint/2010/main" val="422532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A781EF3F-C0D0-18C4-ADA3-ACC74E61C26C}"/>
              </a:ext>
            </a:extLst>
          </p:cNvPr>
          <p:cNvPicPr>
            <a:picLocks noChangeAspect="1"/>
          </p:cNvPicPr>
          <p:nvPr/>
        </p:nvPicPr>
        <p:blipFill rotWithShape="1">
          <a:blip r:embed="rId3">
            <a:extLst>
              <a:ext uri="{28A0092B-C50C-407E-A947-70E740481C1C}">
                <a14:useLocalDpi xmlns:a14="http://schemas.microsoft.com/office/drawing/2010/main" val="0"/>
              </a:ext>
            </a:extLst>
          </a:blip>
          <a:srcRect l="16606" t="10882" r="12807" b="19117"/>
          <a:stretch/>
        </p:blipFill>
        <p:spPr>
          <a:xfrm>
            <a:off x="-1" y="0"/>
            <a:ext cx="11065009" cy="6858000"/>
          </a:xfrm>
          <a:prstGeom prst="rect">
            <a:avLst/>
          </a:prstGeom>
        </p:spPr>
      </p:pic>
    </p:spTree>
    <p:extLst>
      <p:ext uri="{BB962C8B-B14F-4D97-AF65-F5344CB8AC3E}">
        <p14:creationId xmlns:p14="http://schemas.microsoft.com/office/powerpoint/2010/main" val="3221587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FA6D5-A353-2918-A212-EA7BF960C30A}"/>
              </a:ext>
            </a:extLst>
          </p:cNvPr>
          <p:cNvSpPr>
            <a:spLocks noGrp="1"/>
          </p:cNvSpPr>
          <p:nvPr>
            <p:ph type="title"/>
          </p:nvPr>
        </p:nvSpPr>
        <p:spPr/>
        <p:txBody>
          <a:bodyPr/>
          <a:lstStyle/>
          <a:p>
            <a:r>
              <a:rPr lang="en-US" dirty="0"/>
              <a:t>What can I study?</a:t>
            </a:r>
          </a:p>
        </p:txBody>
      </p:sp>
      <p:pic>
        <p:nvPicPr>
          <p:cNvPr id="4" name="Online Media 3" descr="What Can I Study?">
            <a:hlinkClick r:id="" action="ppaction://media"/>
            <a:extLst>
              <a:ext uri="{FF2B5EF4-FFF2-40B4-BE49-F238E27FC236}">
                <a16:creationId xmlns:a16="http://schemas.microsoft.com/office/drawing/2014/main" id="{44A561E9-2FDC-E90E-8EEA-6CC36E33C73C}"/>
              </a:ext>
            </a:extLst>
          </p:cNvPr>
          <p:cNvPicPr>
            <a:picLocks noGrp="1" noRot="1" noChangeAspect="1"/>
          </p:cNvPicPr>
          <p:nvPr>
            <p:ph idx="1"/>
            <a:videoFile r:link="rId1"/>
          </p:nvPr>
        </p:nvPicPr>
        <p:blipFill>
          <a:blip r:embed="rId4"/>
          <a:stretch>
            <a:fillRect/>
          </a:stretch>
        </p:blipFill>
        <p:spPr>
          <a:xfrm>
            <a:off x="2039938" y="1825625"/>
            <a:ext cx="7700962" cy="4351338"/>
          </a:xfrm>
          <a:prstGeom prst="rect">
            <a:avLst/>
          </a:prstGeom>
        </p:spPr>
      </p:pic>
    </p:spTree>
    <p:extLst>
      <p:ext uri="{BB962C8B-B14F-4D97-AF65-F5344CB8AC3E}">
        <p14:creationId xmlns:p14="http://schemas.microsoft.com/office/powerpoint/2010/main" val="106234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EFE1E57-A971-0113-924B-3E888464667F}"/>
              </a:ext>
            </a:extLst>
          </p:cNvPr>
          <p:cNvSpPr>
            <a:spLocks noGrp="1"/>
          </p:cNvSpPr>
          <p:nvPr>
            <p:ph type="title"/>
          </p:nvPr>
        </p:nvSpPr>
        <p:spPr>
          <a:xfrm>
            <a:off x="968813" y="1094362"/>
            <a:ext cx="10515600" cy="1325563"/>
          </a:xfrm>
        </p:spPr>
        <p:txBody>
          <a:bodyPr vert="horz" lIns="91440" tIns="45720" rIns="91440" bIns="45720" rtlCol="0" anchor="ctr">
            <a:normAutofit/>
          </a:bodyPr>
          <a:lstStyle/>
          <a:p>
            <a:pPr algn="ctr"/>
            <a:r>
              <a:rPr lang="en-US" b="1" kern="1200" dirty="0">
                <a:ln w="0"/>
                <a:solidFill>
                  <a:schemeClr val="tx1"/>
                </a:solidFill>
                <a:latin typeface="+mj-lt"/>
                <a:ea typeface="+mj-ea"/>
                <a:cs typeface="+mj-cs"/>
              </a:rPr>
              <a:t>You can live at home and attend university </a:t>
            </a:r>
          </a:p>
        </p:txBody>
      </p:sp>
      <p:pic>
        <p:nvPicPr>
          <p:cNvPr id="7" name="Graphic 6" descr="Tick with solid fill">
            <a:extLst>
              <a:ext uri="{FF2B5EF4-FFF2-40B4-BE49-F238E27FC236}">
                <a16:creationId xmlns:a16="http://schemas.microsoft.com/office/drawing/2014/main" id="{F1B98B97-3E88-69F6-12A9-1D9515C736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631443"/>
            <a:ext cx="1541676" cy="1541676"/>
          </a:xfrm>
          <a:prstGeom prst="rect">
            <a:avLst/>
          </a:prstGeom>
        </p:spPr>
      </p:pic>
      <p:sp>
        <p:nvSpPr>
          <p:cNvPr id="5" name="TextBox 4">
            <a:extLst>
              <a:ext uri="{FF2B5EF4-FFF2-40B4-BE49-F238E27FC236}">
                <a16:creationId xmlns:a16="http://schemas.microsoft.com/office/drawing/2014/main" id="{BC762601-212C-9E26-DCD7-AD612ACD4FEB}"/>
              </a:ext>
            </a:extLst>
          </p:cNvPr>
          <p:cNvSpPr txBox="1"/>
          <p:nvPr/>
        </p:nvSpPr>
        <p:spPr>
          <a:xfrm>
            <a:off x="1008619" y="4173119"/>
            <a:ext cx="1116933" cy="576098"/>
          </a:xfrm>
          <a:prstGeom prst="rect">
            <a:avLst/>
          </a:prstGeom>
          <a:noFill/>
        </p:spPr>
        <p:txBody>
          <a:bodyPr wrap="square" rtlCol="0">
            <a:spAutoFit/>
          </a:bodyPr>
          <a:lstStyle/>
          <a:p>
            <a:pPr algn="ctr" defTabSz="1005840">
              <a:spcAft>
                <a:spcPts val="600"/>
              </a:spcAft>
            </a:pPr>
            <a:r>
              <a:rPr lang="en-US" sz="3080" kern="1200">
                <a:solidFill>
                  <a:srgbClr val="91C84E"/>
                </a:solidFill>
                <a:latin typeface="+mn-lt"/>
                <a:ea typeface="+mn-ea"/>
                <a:cs typeface="+mn-cs"/>
              </a:rPr>
              <a:t>True</a:t>
            </a:r>
            <a:endParaRPr lang="en-US">
              <a:solidFill>
                <a:srgbClr val="91C84E"/>
              </a:solidFill>
            </a:endParaRPr>
          </a:p>
        </p:txBody>
      </p:sp>
      <p:sp>
        <p:nvSpPr>
          <p:cNvPr id="6" name="Title 1">
            <a:extLst>
              <a:ext uri="{FF2B5EF4-FFF2-40B4-BE49-F238E27FC236}">
                <a16:creationId xmlns:a16="http://schemas.microsoft.com/office/drawing/2014/main" id="{56377BB4-862B-5325-01CE-DFC0EF2ED497}"/>
              </a:ext>
            </a:extLst>
          </p:cNvPr>
          <p:cNvSpPr txBox="1">
            <a:spLocks/>
          </p:cNvSpPr>
          <p:nvPr/>
        </p:nvSpPr>
        <p:spPr>
          <a:xfrm>
            <a:off x="3571990" y="2192176"/>
            <a:ext cx="7781810" cy="36182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005840">
              <a:spcAft>
                <a:spcPts val="600"/>
              </a:spcAft>
            </a:pPr>
            <a:r>
              <a:rPr lang="en-US" sz="3300" kern="1200" dirty="0">
                <a:solidFill>
                  <a:schemeClr val="tx1"/>
                </a:solidFill>
                <a:latin typeface="+mj-lt"/>
                <a:ea typeface="+mj-ea"/>
                <a:cs typeface="+mj-cs"/>
              </a:rPr>
              <a:t>This is true! </a:t>
            </a:r>
          </a:p>
          <a:p>
            <a:pPr algn="ctr" defTabSz="1005840">
              <a:spcAft>
                <a:spcPts val="600"/>
              </a:spcAft>
            </a:pPr>
            <a:r>
              <a:rPr lang="en-US" sz="3300" kern="1200">
                <a:solidFill>
                  <a:schemeClr val="tx1"/>
                </a:solidFill>
                <a:latin typeface="+mj-lt"/>
                <a:ea typeface="+mj-ea"/>
                <a:cs typeface="+mj-cs"/>
              </a:rPr>
              <a:t>If you choose to go to a local university, you’ll be able to live at home or in student accommodation – whichever is the best fit for you </a:t>
            </a:r>
            <a:endParaRPr lang="en-US" sz="3300" kern="1200" dirty="0">
              <a:solidFill>
                <a:schemeClr val="tx1"/>
              </a:solidFill>
              <a:latin typeface="+mj-lt"/>
              <a:ea typeface="+mj-ea"/>
              <a:cs typeface="+mj-cs"/>
            </a:endParaRPr>
          </a:p>
          <a:p>
            <a:pPr>
              <a:spcAft>
                <a:spcPts val="600"/>
              </a:spcAft>
            </a:pPr>
            <a:endParaRPr lang="en-US" sz="3000" dirty="0"/>
          </a:p>
        </p:txBody>
      </p:sp>
    </p:spTree>
    <p:extLst>
      <p:ext uri="{BB962C8B-B14F-4D97-AF65-F5344CB8AC3E}">
        <p14:creationId xmlns:p14="http://schemas.microsoft.com/office/powerpoint/2010/main" val="279776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D2F5602-6586-46E4-8645-2CDA442ABF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9434B85-DB0D-4010-A6A1-147F28D47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3EFE1E57-A971-0113-924B-3E888464667F}"/>
              </a:ext>
            </a:extLst>
          </p:cNvPr>
          <p:cNvSpPr>
            <a:spLocks noGrp="1"/>
          </p:cNvSpPr>
          <p:nvPr>
            <p:ph type="title"/>
          </p:nvPr>
        </p:nvSpPr>
        <p:spPr>
          <a:xfrm>
            <a:off x="1179226" y="320231"/>
            <a:ext cx="9833548" cy="1325563"/>
          </a:xfrm>
        </p:spPr>
        <p:txBody>
          <a:bodyPr vert="horz" lIns="91440" tIns="45720" rIns="91440" bIns="45720" rtlCol="0" anchor="ctr">
            <a:normAutofit/>
          </a:bodyPr>
          <a:lstStyle/>
          <a:p>
            <a:pPr algn="ctr"/>
            <a:r>
              <a:rPr lang="en-US" sz="4000" b="1" kern="1200" dirty="0">
                <a:ln w="0"/>
                <a:solidFill>
                  <a:schemeClr val="tx2"/>
                </a:solidFill>
                <a:latin typeface="+mj-lt"/>
                <a:ea typeface="+mj-ea"/>
                <a:cs typeface="+mj-cs"/>
              </a:rPr>
              <a:t>A degree can help you get a job</a:t>
            </a:r>
          </a:p>
        </p:txBody>
      </p:sp>
      <p:grpSp>
        <p:nvGrpSpPr>
          <p:cNvPr id="16" name="Group 15">
            <a:extLst>
              <a:ext uri="{FF2B5EF4-FFF2-40B4-BE49-F238E27FC236}">
                <a16:creationId xmlns:a16="http://schemas.microsoft.com/office/drawing/2014/main" id="{F2E5F4F0-80C0-49F3-84A2-453DE42F20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915607" cy="2187829"/>
            <a:chOff x="-305" y="-1"/>
            <a:chExt cx="3832880" cy="2876136"/>
          </a:xfrm>
        </p:grpSpPr>
        <p:sp>
          <p:nvSpPr>
            <p:cNvPr id="17" name="Freeform: Shape 16">
              <a:extLst>
                <a:ext uri="{FF2B5EF4-FFF2-40B4-BE49-F238E27FC236}">
                  <a16:creationId xmlns:a16="http://schemas.microsoft.com/office/drawing/2014/main" id="{342FEDB6-5432-4162-8648-3827572AF0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B9FE345E-092D-4A20-A43A-0F9258D96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A313FCF-0EE7-4C6B-BAB3-EFC9451D3D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B9ECD02-BE1B-4347-8C2E-EEA690082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Tick with solid fill">
            <a:extLst>
              <a:ext uri="{FF2B5EF4-FFF2-40B4-BE49-F238E27FC236}">
                <a16:creationId xmlns:a16="http://schemas.microsoft.com/office/drawing/2014/main" id="{F1B98B97-3E88-69F6-12A9-1D9515C736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78447" y="3114675"/>
            <a:ext cx="1334227" cy="1334227"/>
          </a:xfrm>
          <a:prstGeom prst="rect">
            <a:avLst/>
          </a:prstGeom>
        </p:spPr>
      </p:pic>
      <p:sp>
        <p:nvSpPr>
          <p:cNvPr id="5" name="TextBox 4">
            <a:extLst>
              <a:ext uri="{FF2B5EF4-FFF2-40B4-BE49-F238E27FC236}">
                <a16:creationId xmlns:a16="http://schemas.microsoft.com/office/drawing/2014/main" id="{BC762601-212C-9E26-DCD7-AD612ACD4FEB}"/>
              </a:ext>
            </a:extLst>
          </p:cNvPr>
          <p:cNvSpPr txBox="1"/>
          <p:nvPr/>
        </p:nvSpPr>
        <p:spPr>
          <a:xfrm>
            <a:off x="9025934" y="4448902"/>
            <a:ext cx="966638" cy="498578"/>
          </a:xfrm>
          <a:prstGeom prst="rect">
            <a:avLst/>
          </a:prstGeom>
          <a:noFill/>
        </p:spPr>
        <p:txBody>
          <a:bodyPr wrap="square" rtlCol="0">
            <a:spAutoFit/>
          </a:bodyPr>
          <a:lstStyle/>
          <a:p>
            <a:pPr algn="ctr" defTabSz="865022">
              <a:spcAft>
                <a:spcPts val="516"/>
              </a:spcAft>
            </a:pPr>
            <a:r>
              <a:rPr lang="en-US" sz="2649" kern="1200">
                <a:solidFill>
                  <a:srgbClr val="91C84E"/>
                </a:solidFill>
                <a:latin typeface="+mn-lt"/>
                <a:ea typeface="+mn-ea"/>
                <a:cs typeface="+mn-cs"/>
              </a:rPr>
              <a:t>True</a:t>
            </a:r>
            <a:endParaRPr lang="en-US">
              <a:solidFill>
                <a:srgbClr val="91C84E"/>
              </a:solidFill>
            </a:endParaRPr>
          </a:p>
        </p:txBody>
      </p:sp>
      <p:sp>
        <p:nvSpPr>
          <p:cNvPr id="6" name="Title 1">
            <a:extLst>
              <a:ext uri="{FF2B5EF4-FFF2-40B4-BE49-F238E27FC236}">
                <a16:creationId xmlns:a16="http://schemas.microsoft.com/office/drawing/2014/main" id="{56377BB4-862B-5325-01CE-DFC0EF2ED497}"/>
              </a:ext>
            </a:extLst>
          </p:cNvPr>
          <p:cNvSpPr txBox="1">
            <a:spLocks/>
          </p:cNvSpPr>
          <p:nvPr/>
        </p:nvSpPr>
        <p:spPr>
          <a:xfrm>
            <a:off x="800696" y="2686215"/>
            <a:ext cx="6734685" cy="31313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865022">
              <a:spcAft>
                <a:spcPts val="516"/>
              </a:spcAft>
            </a:pPr>
            <a:r>
              <a:rPr lang="en-US" sz="2838" kern="1200" dirty="0">
                <a:solidFill>
                  <a:schemeClr val="tx1"/>
                </a:solidFill>
                <a:latin typeface="+mj-lt"/>
                <a:ea typeface="+mj-ea"/>
                <a:cs typeface="+mj-cs"/>
              </a:rPr>
              <a:t>This is true! </a:t>
            </a:r>
          </a:p>
          <a:p>
            <a:pPr algn="ctr" defTabSz="865022">
              <a:spcAft>
                <a:spcPts val="516"/>
              </a:spcAft>
            </a:pPr>
            <a:r>
              <a:rPr lang="en-US" sz="2838" kern="1200" dirty="0">
                <a:solidFill>
                  <a:schemeClr val="tx1"/>
                </a:solidFill>
                <a:latin typeface="+mj-lt"/>
                <a:ea typeface="+mj-ea"/>
                <a:cs typeface="+mj-cs"/>
              </a:rPr>
              <a:t>As a graduate, you’ll have more jobs available to you and typically earn more than a non graduate </a:t>
            </a:r>
          </a:p>
          <a:p>
            <a:pPr algn="ctr" defTabSz="865022">
              <a:spcAft>
                <a:spcPts val="516"/>
              </a:spcAft>
            </a:pPr>
            <a:r>
              <a:rPr lang="en-US" sz="2838" kern="1200" dirty="0">
                <a:solidFill>
                  <a:schemeClr val="tx1"/>
                </a:solidFill>
                <a:latin typeface="+mj-lt"/>
                <a:ea typeface="+mj-ea"/>
                <a:cs typeface="+mj-cs"/>
              </a:rPr>
              <a:t>There are also some careers that </a:t>
            </a:r>
            <a:r>
              <a:rPr lang="en-US" sz="2838" b="1" kern="1200" dirty="0">
                <a:solidFill>
                  <a:schemeClr val="tx1"/>
                </a:solidFill>
                <a:latin typeface="+mj-lt"/>
                <a:ea typeface="+mj-ea"/>
                <a:cs typeface="+mj-cs"/>
              </a:rPr>
              <a:t>require</a:t>
            </a:r>
            <a:r>
              <a:rPr lang="en-US" sz="2838" kern="1200" dirty="0">
                <a:solidFill>
                  <a:schemeClr val="tx1"/>
                </a:solidFill>
                <a:latin typeface="+mj-lt"/>
                <a:ea typeface="+mj-ea"/>
                <a:cs typeface="+mj-cs"/>
              </a:rPr>
              <a:t> a job, like a doctor or teacher</a:t>
            </a:r>
          </a:p>
          <a:p>
            <a:pPr>
              <a:spcAft>
                <a:spcPts val="600"/>
              </a:spcAft>
            </a:pPr>
            <a:endParaRPr lang="en-US" sz="3000" dirty="0"/>
          </a:p>
        </p:txBody>
      </p:sp>
    </p:spTree>
    <p:extLst>
      <p:ext uri="{BB962C8B-B14F-4D97-AF65-F5344CB8AC3E}">
        <p14:creationId xmlns:p14="http://schemas.microsoft.com/office/powerpoint/2010/main" val="38111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Custom 8">
      <a:dk1>
        <a:srgbClr val="006676"/>
      </a:dk1>
      <a:lt1>
        <a:sysClr val="window" lastClr="FFFFFF"/>
      </a:lt1>
      <a:dk2>
        <a:srgbClr val="006676"/>
      </a:dk2>
      <a:lt2>
        <a:srgbClr val="FFFFFF"/>
      </a:lt2>
      <a:accent1>
        <a:srgbClr val="F7972D"/>
      </a:accent1>
      <a:accent2>
        <a:srgbClr val="91C84E"/>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0090EC8B984C489989E0FE7CA9D63A" ma:contentTypeVersion="16" ma:contentTypeDescription="Create a new document." ma:contentTypeScope="" ma:versionID="dd4708479b4e2c223e7c191bdc310b74">
  <xsd:schema xmlns:xsd="http://www.w3.org/2001/XMLSchema" xmlns:xs="http://www.w3.org/2001/XMLSchema" xmlns:p="http://schemas.microsoft.com/office/2006/metadata/properties" xmlns:ns2="310d0dbb-532f-4493-a8c2-b3e89024f525" xmlns:ns3="e6820daa-d2e7-412e-947d-51b1dafb8693" targetNamespace="http://schemas.microsoft.com/office/2006/metadata/properties" ma:root="true" ma:fieldsID="7e3738539c544e171d24ab4a499a7c05" ns2:_="" ns3:_="">
    <xsd:import namespace="310d0dbb-532f-4493-a8c2-b3e89024f525"/>
    <xsd:import namespace="e6820daa-d2e7-412e-947d-51b1dafb869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OCR"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0d0dbb-532f-4493-a8c2-b3e89024f5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fd38f81-9561-40ce-98eb-cd713668d4d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6820daa-d2e7-412e-947d-51b1dafb869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b4598bf-c855-4f3a-9b5a-c19acdf3b2ed}" ma:internalName="TaxCatchAll" ma:showField="CatchAllData" ma:web="e6820daa-d2e7-412e-947d-51b1dafb869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10d0dbb-532f-4493-a8c2-b3e89024f525">
      <Terms xmlns="http://schemas.microsoft.com/office/infopath/2007/PartnerControls"/>
    </lcf76f155ced4ddcb4097134ff3c332f>
    <TaxCatchAll xmlns="e6820daa-d2e7-412e-947d-51b1dafb869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F7E9A5-A9D7-415B-863F-6526EE92BF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0d0dbb-532f-4493-a8c2-b3e89024f525"/>
    <ds:schemaRef ds:uri="e6820daa-d2e7-412e-947d-51b1dafb86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E7AE67C-B422-42B8-84B4-E28AE033A082}">
  <ds:schemaRefs>
    <ds:schemaRef ds:uri="http://schemas.microsoft.com/office/2006/metadata/properties"/>
    <ds:schemaRef ds:uri="http://schemas.microsoft.com/office/infopath/2007/PartnerControls"/>
    <ds:schemaRef ds:uri="310d0dbb-532f-4493-a8c2-b3e89024f525"/>
    <ds:schemaRef ds:uri="e6820daa-d2e7-412e-947d-51b1dafb8693"/>
  </ds:schemaRefs>
</ds:datastoreItem>
</file>

<file path=customXml/itemProps3.xml><?xml version="1.0" encoding="utf-8"?>
<ds:datastoreItem xmlns:ds="http://schemas.openxmlformats.org/officeDocument/2006/customXml" ds:itemID="{E359E872-87C8-4C67-9D69-A2E855CA5D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246</TotalTime>
  <Words>1112</Words>
  <Application>Microsoft Office PowerPoint</Application>
  <PresentationFormat>Widescreen</PresentationFormat>
  <Paragraphs>88</Paragraphs>
  <Slides>16</Slides>
  <Notes>14</Notes>
  <HiddenSlides>0</HiddenSlides>
  <MMClips>4</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Higher Education Myth Busting </vt:lpstr>
      <vt:lpstr>PowerPoint Presentation</vt:lpstr>
      <vt:lpstr>You can only get a degree at a university.</vt:lpstr>
      <vt:lpstr>You can only go to university if you’re a high achiever in school, with loads of Grade 8’s, 9’s and A’s</vt:lpstr>
      <vt:lpstr>You can study how to manage a theme park as a degree </vt:lpstr>
      <vt:lpstr>PowerPoint Presentation</vt:lpstr>
      <vt:lpstr>What can I study?</vt:lpstr>
      <vt:lpstr>You can live at home and attend university </vt:lpstr>
      <vt:lpstr>A degree can help you get a job</vt:lpstr>
      <vt:lpstr>PowerPoint Presentation</vt:lpstr>
      <vt:lpstr>A tutor checks each piece of work before you submit it to be marked.</vt:lpstr>
      <vt:lpstr>PowerPoint Presentation</vt:lpstr>
      <vt:lpstr>You have to be rich to go to university </vt:lpstr>
      <vt:lpstr>Student Finance:</vt:lpstr>
      <vt:lpstr>You can go abroad as part of your degree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Shaping Futures</dc:title>
  <dc:creator>Rendell, Abbie-Lee [arendell]</dc:creator>
  <cp:lastModifiedBy>Rendell, Abbie-Lee [arendell]</cp:lastModifiedBy>
  <cp:revision>16</cp:revision>
  <dcterms:created xsi:type="dcterms:W3CDTF">2022-04-21T14:28:48Z</dcterms:created>
  <dcterms:modified xsi:type="dcterms:W3CDTF">2023-07-25T13:38:04Z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0x010100070090EC8B984C489989E0FE7CA9D63A</vt:lpwstr>
  </property>
</Properties>
</file>