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41" r:id="rId5"/>
    <p:sldId id="256" r:id="rId6"/>
    <p:sldId id="334" r:id="rId7"/>
    <p:sldId id="335" r:id="rId8"/>
    <p:sldId id="342" r:id="rId9"/>
    <p:sldId id="336" r:id="rId10"/>
    <p:sldId id="337" r:id="rId11"/>
    <p:sldId id="259" r:id="rId12"/>
    <p:sldId id="338" r:id="rId13"/>
    <p:sldId id="339" r:id="rId14"/>
    <p:sldId id="343" r:id="rId15"/>
    <p:sldId id="344" r:id="rId16"/>
    <p:sldId id="345" r:id="rId17"/>
    <p:sldId id="34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72D"/>
    <a:srgbClr val="91C84E"/>
    <a:srgbClr val="006676"/>
    <a:srgbClr val="F6F7F7"/>
    <a:srgbClr val="F7F7F7"/>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p:restoredTop sz="75854"/>
  </p:normalViewPr>
  <p:slideViewPr>
    <p:cSldViewPr snapToGrid="0">
      <p:cViewPr varScale="1">
        <p:scale>
          <a:sx n="87" d="100"/>
          <a:sy n="87" d="100"/>
        </p:scale>
        <p:origin x="13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hyperlink" Target="https://www.bundabergnow.com/2021/02/08/new-nurses-join-the-wide-bay-hhs-team/" TargetMode="External"/><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image" Target="../media/image12.jpg"/><Relationship Id="rId1" Type="http://schemas.openxmlformats.org/officeDocument/2006/relationships/image" Target="../media/image11.png"/><Relationship Id="rId6" Type="http://schemas.openxmlformats.org/officeDocument/2006/relationships/hyperlink" Target="https://opentextbc.ca/studentsuccess/chapter/adult-learning/" TargetMode="External"/><Relationship Id="rId5" Type="http://schemas.openxmlformats.org/officeDocument/2006/relationships/image" Target="../media/image14.jpg"/><Relationship Id="rId10" Type="http://schemas.openxmlformats.org/officeDocument/2006/relationships/hyperlink" Target="https://www.flickr.com/photos/usask/5453757884" TargetMode="External"/><Relationship Id="rId4" Type="http://schemas.openxmlformats.org/officeDocument/2006/relationships/hyperlink" Target="https://es.qaz.wiki/wiki/Liverpool" TargetMode="External"/><Relationship Id="rId9"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8" Type="http://schemas.openxmlformats.org/officeDocument/2006/relationships/hyperlink" Target="https://www.bundabergnow.com/2021/02/08/new-nurses-join-the-wide-bay-hhs-team/" TargetMode="External"/><Relationship Id="rId3" Type="http://schemas.openxmlformats.org/officeDocument/2006/relationships/image" Target="../media/image13.jpg"/><Relationship Id="rId7" Type="http://schemas.openxmlformats.org/officeDocument/2006/relationships/image" Target="../media/image15.jpg"/><Relationship Id="rId2" Type="http://schemas.openxmlformats.org/officeDocument/2006/relationships/image" Target="../media/image12.jpg"/><Relationship Id="rId1" Type="http://schemas.openxmlformats.org/officeDocument/2006/relationships/image" Target="../media/image11.png"/><Relationship Id="rId6" Type="http://schemas.openxmlformats.org/officeDocument/2006/relationships/hyperlink" Target="https://opentextbc.ca/studentsuccess/chapter/adult-learning/" TargetMode="External"/><Relationship Id="rId5" Type="http://schemas.openxmlformats.org/officeDocument/2006/relationships/image" Target="../media/image14.jpg"/><Relationship Id="rId10" Type="http://schemas.openxmlformats.org/officeDocument/2006/relationships/hyperlink" Target="https://www.flickr.com/photos/usask/5453757884" TargetMode="External"/><Relationship Id="rId4" Type="http://schemas.openxmlformats.org/officeDocument/2006/relationships/hyperlink" Target="https://es.qaz.wiki/wiki/Liverpool" TargetMode="External"/><Relationship Id="rId9"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0789F-1250-443B-A847-572CA78BD015}" type="doc">
      <dgm:prSet loTypeId="urn:microsoft.com/office/officeart/2008/layout/AccentedPicture" loCatId="picture" qsTypeId="urn:microsoft.com/office/officeart/2005/8/quickstyle/simple2" qsCatId="simple" csTypeId="urn:microsoft.com/office/officeart/2005/8/colors/accent2_2" csCatId="accent2" phldr="1"/>
      <dgm:spPr/>
      <dgm:t>
        <a:bodyPr/>
        <a:lstStyle/>
        <a:p>
          <a:endParaRPr lang="en-GB"/>
        </a:p>
      </dgm:t>
    </dgm:pt>
    <dgm:pt modelId="{3E74A12C-A77D-49BD-B56F-B1914A8EE15F}">
      <dgm:prSet custT="1"/>
      <dgm:spPr/>
      <dgm:t>
        <a:bodyPr/>
        <a:lstStyle/>
        <a:p>
          <a:r>
            <a:rPr lang="en-GB" sz="2800" b="1" dirty="0"/>
            <a:t>Available at universities and colleges</a:t>
          </a:r>
        </a:p>
      </dgm:t>
    </dgm:pt>
    <dgm:pt modelId="{C1A9C8BD-9F44-486C-B153-6DF64075F509}" type="parTrans" cxnId="{48A960D3-AD6F-4886-8B7F-A9C407F7CD2C}">
      <dgm:prSet/>
      <dgm:spPr/>
      <dgm:t>
        <a:bodyPr/>
        <a:lstStyle/>
        <a:p>
          <a:endParaRPr lang="en-GB"/>
        </a:p>
      </dgm:t>
    </dgm:pt>
    <dgm:pt modelId="{D5BFE147-507C-4CFF-BC90-2F38998BD376}" type="sibTrans" cxnId="{48A960D3-AD6F-4886-8B7F-A9C407F7CD2C}">
      <dgm:prSet/>
      <dgm:spPr/>
      <dgm:t>
        <a:bodyPr/>
        <a:lstStyle/>
        <a:p>
          <a:endParaRPr lang="en-GB"/>
        </a:p>
      </dgm:t>
    </dgm:pt>
    <dgm:pt modelId="{B3792750-6524-4E3E-811E-0F5F620406C5}">
      <dgm:prSet custT="1"/>
      <dgm:spPr/>
      <dgm:t>
        <a:bodyPr/>
        <a:lstStyle/>
        <a:p>
          <a:r>
            <a:rPr lang="en-GB" sz="2800" b="1" dirty="0"/>
            <a:t>Includes a wide range of qualifications and courses (30,000+)</a:t>
          </a:r>
        </a:p>
      </dgm:t>
    </dgm:pt>
    <dgm:pt modelId="{CB070B03-1B03-44C6-A0B3-B75AC6BA99CC}" type="parTrans" cxnId="{B50E1E5E-479C-4C11-8A15-AEDDFEF31DBC}">
      <dgm:prSet/>
      <dgm:spPr/>
      <dgm:t>
        <a:bodyPr/>
        <a:lstStyle/>
        <a:p>
          <a:endParaRPr lang="en-GB"/>
        </a:p>
      </dgm:t>
    </dgm:pt>
    <dgm:pt modelId="{2A3291FB-D4DB-41AA-BF29-8DCCAB44BC73}" type="sibTrans" cxnId="{B50E1E5E-479C-4C11-8A15-AEDDFEF31DBC}">
      <dgm:prSet/>
      <dgm:spPr/>
      <dgm:t>
        <a:bodyPr/>
        <a:lstStyle/>
        <a:p>
          <a:endParaRPr lang="en-GB"/>
        </a:p>
      </dgm:t>
    </dgm:pt>
    <dgm:pt modelId="{D831BADA-FE60-47F5-BA5C-706465F02ED9}">
      <dgm:prSet custT="1"/>
      <dgm:spPr/>
      <dgm:t>
        <a:bodyPr/>
        <a:lstStyle/>
        <a:p>
          <a:r>
            <a:rPr lang="en-GB" sz="2800" b="1" dirty="0"/>
            <a:t>Usually require Level 3 qualifications for entry</a:t>
          </a:r>
        </a:p>
      </dgm:t>
    </dgm:pt>
    <dgm:pt modelId="{15905359-5723-4CE6-B82C-AA1F20B76660}" type="parTrans" cxnId="{3738828F-B649-4F69-9AAA-27427DA95642}">
      <dgm:prSet/>
      <dgm:spPr/>
      <dgm:t>
        <a:bodyPr/>
        <a:lstStyle/>
        <a:p>
          <a:endParaRPr lang="en-GB"/>
        </a:p>
      </dgm:t>
    </dgm:pt>
    <dgm:pt modelId="{1C3F2A3C-DF40-4D64-B494-2D4F5106D424}" type="sibTrans" cxnId="{3738828F-B649-4F69-9AAA-27427DA95642}">
      <dgm:prSet/>
      <dgm:spPr/>
      <dgm:t>
        <a:bodyPr/>
        <a:lstStyle/>
        <a:p>
          <a:endParaRPr lang="en-GB"/>
        </a:p>
      </dgm:t>
    </dgm:pt>
    <dgm:pt modelId="{9DA8C2F5-AFF1-4595-BD5C-88D4AC7D26EE}">
      <dgm:prSet custT="1"/>
      <dgm:spPr/>
      <dgm:t>
        <a:bodyPr/>
        <a:lstStyle/>
        <a:p>
          <a:r>
            <a:rPr lang="en-GB" sz="2800" b="1" dirty="0"/>
            <a:t>General or specialist providers</a:t>
          </a:r>
        </a:p>
      </dgm:t>
    </dgm:pt>
    <dgm:pt modelId="{DB1C3F54-2960-4B99-968D-25936207ECCC}" type="parTrans" cxnId="{97E7CF00-F80D-430A-AC78-C2C82538A842}">
      <dgm:prSet/>
      <dgm:spPr/>
      <dgm:t>
        <a:bodyPr/>
        <a:lstStyle/>
        <a:p>
          <a:endParaRPr lang="en-GB"/>
        </a:p>
      </dgm:t>
    </dgm:pt>
    <dgm:pt modelId="{F09A8920-2AD0-406E-9FC8-37503B5CD564}" type="sibTrans" cxnId="{97E7CF00-F80D-430A-AC78-C2C82538A842}">
      <dgm:prSet/>
      <dgm:spPr/>
      <dgm:t>
        <a:bodyPr/>
        <a:lstStyle/>
        <a:p>
          <a:endParaRPr lang="en-GB"/>
        </a:p>
      </dgm:t>
    </dgm:pt>
    <dgm:pt modelId="{458776D2-F4A4-4584-B946-72066E69ECF7}">
      <dgm:prSet custT="1"/>
      <dgm:spPr/>
      <dgm:t>
        <a:bodyPr/>
        <a:lstStyle/>
        <a:p>
          <a:pPr algn="ctr"/>
          <a:r>
            <a:rPr lang="en-GB" sz="400" b="1" dirty="0"/>
            <a:t>Higher Education</a:t>
          </a:r>
        </a:p>
      </dgm:t>
    </dgm:pt>
    <dgm:pt modelId="{FF3E91E7-C8FC-4D9B-A59E-40D68FADF70D}" type="parTrans" cxnId="{35577D6D-8A76-4699-960A-514637AD7498}">
      <dgm:prSet/>
      <dgm:spPr/>
      <dgm:t>
        <a:bodyPr/>
        <a:lstStyle/>
        <a:p>
          <a:endParaRPr lang="en-GB"/>
        </a:p>
      </dgm:t>
    </dgm:pt>
    <dgm:pt modelId="{93EEC181-DCE9-4F0A-A774-1B812BDF7B2F}" type="sibTrans" cxnId="{35577D6D-8A76-4699-960A-514637AD7498}">
      <dgm:prSet/>
      <dgm:spPr>
        <a:blipFill>
          <a:blip xmlns:r="http://schemas.openxmlformats.org/officeDocument/2006/relationships" r:embed="rId1"/>
          <a:srcRect/>
          <a:stretch>
            <a:fillRect l="-14000" r="-14000"/>
          </a:stretch>
        </a:blipFill>
      </dgm:spPr>
      <dgm:t>
        <a:bodyPr/>
        <a:lstStyle/>
        <a:p>
          <a:endParaRPr lang="en-GB"/>
        </a:p>
      </dgm:t>
    </dgm:pt>
    <dgm:pt modelId="{074CE8B9-8E47-40BF-B053-20F0B6215F9E}">
      <dgm:prSet custT="1"/>
      <dgm:spPr/>
      <dgm:t>
        <a:bodyPr/>
        <a:lstStyle/>
        <a:p>
          <a:r>
            <a:rPr lang="en-GB" sz="2800" b="1" dirty="0"/>
            <a:t>Optional post-18 education </a:t>
          </a:r>
        </a:p>
      </dgm:t>
    </dgm:pt>
    <dgm:pt modelId="{35F1489C-AFC2-47F9-9B26-C5C9D353CD21}" type="parTrans" cxnId="{3AB99F5D-5042-405A-A39F-FDD3FAB935B9}">
      <dgm:prSet/>
      <dgm:spPr/>
      <dgm:t>
        <a:bodyPr/>
        <a:lstStyle/>
        <a:p>
          <a:endParaRPr lang="en-GB"/>
        </a:p>
      </dgm:t>
    </dgm:pt>
    <dgm:pt modelId="{D07BE34F-0090-4F5B-873E-3F05039D51F6}" type="sibTrans" cxnId="{3AB99F5D-5042-405A-A39F-FDD3FAB935B9}">
      <dgm:prSet/>
      <dgm:spPr/>
      <dgm:t>
        <a:bodyPr/>
        <a:lstStyle/>
        <a:p>
          <a:endParaRPr lang="en-GB"/>
        </a:p>
      </dgm:t>
    </dgm:pt>
    <dgm:pt modelId="{A3E77C17-D460-4449-AE67-BC62447A269F}" type="pres">
      <dgm:prSet presAssocID="{5C00789F-1250-443B-A847-572CA78BD015}" presName="Name0" presStyleCnt="0">
        <dgm:presLayoutVars>
          <dgm:dir/>
        </dgm:presLayoutVars>
      </dgm:prSet>
      <dgm:spPr/>
    </dgm:pt>
    <dgm:pt modelId="{25E9AD2B-7EA4-481C-9679-D4FFD4963EE7}" type="pres">
      <dgm:prSet presAssocID="{93EEC181-DCE9-4F0A-A774-1B812BDF7B2F}" presName="picture_1" presStyleLbl="bgImgPlace1" presStyleIdx="0" presStyleCnt="1" custScaleX="99885" custScaleY="104664" custLinFactNeighborX="-19084" custLinFactNeighborY="-1908"/>
      <dgm:spPr/>
    </dgm:pt>
    <dgm:pt modelId="{B3753120-B60C-4506-B697-BFC9BFCF76B3}" type="pres">
      <dgm:prSet presAssocID="{458776D2-F4A4-4584-B946-72066E69ECF7}" presName="text_1" presStyleLbl="node1" presStyleIdx="0" presStyleCnt="0" custLinFactNeighborX="-5678" custLinFactNeighborY="8787">
        <dgm:presLayoutVars>
          <dgm:bulletEnabled val="1"/>
        </dgm:presLayoutVars>
      </dgm:prSet>
      <dgm:spPr/>
    </dgm:pt>
    <dgm:pt modelId="{88275FC3-88C1-43C8-B8FF-B4759ECE12B6}" type="pres">
      <dgm:prSet presAssocID="{5C00789F-1250-443B-A847-572CA78BD015}" presName="linV" presStyleCnt="0"/>
      <dgm:spPr/>
    </dgm:pt>
    <dgm:pt modelId="{AF3B2AF6-8E36-418A-B04E-C3D1BBC95699}" type="pres">
      <dgm:prSet presAssocID="{074CE8B9-8E47-40BF-B053-20F0B6215F9E}" presName="pair" presStyleCnt="0"/>
      <dgm:spPr/>
    </dgm:pt>
    <dgm:pt modelId="{5A53F351-8773-4329-B116-4BEEB72717AF}" type="pres">
      <dgm:prSet presAssocID="{074CE8B9-8E47-40BF-B053-20F0B6215F9E}" presName="spaceH" presStyleLbl="node1" presStyleIdx="0" presStyleCnt="0"/>
      <dgm:spPr/>
    </dgm:pt>
    <dgm:pt modelId="{EA39A4C1-966A-45B9-9FA3-7D2BEB690699}" type="pres">
      <dgm:prSet presAssocID="{074CE8B9-8E47-40BF-B053-20F0B6215F9E}" presName="desPictures" presStyleLbl="alignImgPlace1" presStyleIdx="0" presStyleCnt="5" custLinFactNeighborX="-19332" custLinFactNeighborY="164"/>
      <dgm:spPr>
        <a:blipFill>
          <a:blip xmlns:r="http://schemas.openxmlformats.org/officeDocument/2006/relationships" r:embed="rId2"/>
          <a:srcRect/>
          <a:stretch>
            <a:fillRect l="-17000" r="-17000"/>
          </a:stretch>
        </a:blipFill>
      </dgm:spPr>
    </dgm:pt>
    <dgm:pt modelId="{DB6982AD-025A-4466-96C4-0B5FF94CBDD8}" type="pres">
      <dgm:prSet presAssocID="{074CE8B9-8E47-40BF-B053-20F0B6215F9E}" presName="desTextWrapper" presStyleCnt="0"/>
      <dgm:spPr/>
    </dgm:pt>
    <dgm:pt modelId="{D012CE60-78A3-44F8-ADF3-C466EE0F4970}" type="pres">
      <dgm:prSet presAssocID="{074CE8B9-8E47-40BF-B053-20F0B6215F9E}" presName="desText" presStyleLbl="revTx" presStyleIdx="0" presStyleCnt="5" custScaleX="122905" custLinFactNeighborX="-3520" custLinFactNeighborY="164">
        <dgm:presLayoutVars>
          <dgm:bulletEnabled val="1"/>
        </dgm:presLayoutVars>
      </dgm:prSet>
      <dgm:spPr/>
    </dgm:pt>
    <dgm:pt modelId="{5D44FD29-F10D-475B-BBBC-5699510BC2B5}" type="pres">
      <dgm:prSet presAssocID="{D07BE34F-0090-4F5B-873E-3F05039D51F6}" presName="spaceV" presStyleCnt="0"/>
      <dgm:spPr/>
    </dgm:pt>
    <dgm:pt modelId="{726D63E5-9E16-4E40-B665-E01D64C206EB}" type="pres">
      <dgm:prSet presAssocID="{3E74A12C-A77D-49BD-B56F-B1914A8EE15F}" presName="pair" presStyleCnt="0"/>
      <dgm:spPr/>
    </dgm:pt>
    <dgm:pt modelId="{8A51A81D-F6BC-4E5A-B7FC-7BA60757B156}" type="pres">
      <dgm:prSet presAssocID="{3E74A12C-A77D-49BD-B56F-B1914A8EE15F}" presName="spaceH" presStyleLbl="node1" presStyleIdx="0" presStyleCnt="0"/>
      <dgm:spPr/>
    </dgm:pt>
    <dgm:pt modelId="{A960D23D-E5E8-4FE9-8F65-32B5BE9D2515}" type="pres">
      <dgm:prSet presAssocID="{3E74A12C-A77D-49BD-B56F-B1914A8EE15F}" presName="desPictures" presStyleLbl="alignImgPlace1" presStyleIdx="1" presStyleCnt="5" custLinFactNeighborX="-19332" custLinFactNeighborY="16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7000" r="-7000"/>
          </a:stretch>
        </a:blipFill>
      </dgm:spPr>
    </dgm:pt>
    <dgm:pt modelId="{61581606-05C1-482D-ABF7-CCA8DFE17887}" type="pres">
      <dgm:prSet presAssocID="{3E74A12C-A77D-49BD-B56F-B1914A8EE15F}" presName="desTextWrapper" presStyleCnt="0"/>
      <dgm:spPr/>
    </dgm:pt>
    <dgm:pt modelId="{A995B81B-89E0-4912-9551-5C8E59311151}" type="pres">
      <dgm:prSet presAssocID="{3E74A12C-A77D-49BD-B56F-B1914A8EE15F}" presName="desText" presStyleLbl="revTx" presStyleIdx="1" presStyleCnt="5" custScaleX="122905" custLinFactNeighborX="-3520" custLinFactNeighborY="164">
        <dgm:presLayoutVars>
          <dgm:bulletEnabled val="1"/>
        </dgm:presLayoutVars>
      </dgm:prSet>
      <dgm:spPr/>
    </dgm:pt>
    <dgm:pt modelId="{57D581E8-6521-4938-AE9B-0B7AAD64034C}" type="pres">
      <dgm:prSet presAssocID="{D5BFE147-507C-4CFF-BC90-2F38998BD376}" presName="spaceV" presStyleCnt="0"/>
      <dgm:spPr/>
    </dgm:pt>
    <dgm:pt modelId="{C52480E0-8D33-4DA0-BD0A-3F9DEAD6D89A}" type="pres">
      <dgm:prSet presAssocID="{B3792750-6524-4E3E-811E-0F5F620406C5}" presName="pair" presStyleCnt="0"/>
      <dgm:spPr/>
    </dgm:pt>
    <dgm:pt modelId="{3B8D1480-3703-4796-A515-042166C8F691}" type="pres">
      <dgm:prSet presAssocID="{B3792750-6524-4E3E-811E-0F5F620406C5}" presName="spaceH" presStyleLbl="node1" presStyleIdx="0" presStyleCnt="0"/>
      <dgm:spPr/>
    </dgm:pt>
    <dgm:pt modelId="{C2DC0725-44D3-499C-B9EE-F3449958EA58}" type="pres">
      <dgm:prSet presAssocID="{B3792750-6524-4E3E-811E-0F5F620406C5}" presName="desPictures" presStyleLbl="alignImgPlace1" presStyleIdx="2" presStyleCnt="5" custLinFactNeighborX="-19332" custLinFactNeighborY="164"/>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dgm:spPr>
    </dgm:pt>
    <dgm:pt modelId="{A6BFD608-36F7-48F6-9FE8-4390CE9FD5C7}" type="pres">
      <dgm:prSet presAssocID="{B3792750-6524-4E3E-811E-0F5F620406C5}" presName="desTextWrapper" presStyleCnt="0"/>
      <dgm:spPr/>
    </dgm:pt>
    <dgm:pt modelId="{2F5D4621-6D8F-40DC-A5EE-A581A2730B86}" type="pres">
      <dgm:prSet presAssocID="{B3792750-6524-4E3E-811E-0F5F620406C5}" presName="desText" presStyleLbl="revTx" presStyleIdx="2" presStyleCnt="5" custScaleX="122905" custLinFactNeighborX="-3520" custLinFactNeighborY="164">
        <dgm:presLayoutVars>
          <dgm:bulletEnabled val="1"/>
        </dgm:presLayoutVars>
      </dgm:prSet>
      <dgm:spPr/>
    </dgm:pt>
    <dgm:pt modelId="{2870CB52-A1FE-4D7A-9FAA-D5838A727B9A}" type="pres">
      <dgm:prSet presAssocID="{2A3291FB-D4DB-41AA-BF29-8DCCAB44BC73}" presName="spaceV" presStyleCnt="0"/>
      <dgm:spPr/>
    </dgm:pt>
    <dgm:pt modelId="{7F81D4D5-06D5-4157-837B-C9556A5F4EC8}" type="pres">
      <dgm:prSet presAssocID="{D831BADA-FE60-47F5-BA5C-706465F02ED9}" presName="pair" presStyleCnt="0"/>
      <dgm:spPr/>
    </dgm:pt>
    <dgm:pt modelId="{F36F7485-41A6-4260-8E0E-6B20B1C3E372}" type="pres">
      <dgm:prSet presAssocID="{D831BADA-FE60-47F5-BA5C-706465F02ED9}" presName="spaceH" presStyleLbl="node1" presStyleIdx="0" presStyleCnt="0"/>
      <dgm:spPr/>
    </dgm:pt>
    <dgm:pt modelId="{52987A7E-0D47-4D75-84E3-109D4D16C22A}" type="pres">
      <dgm:prSet presAssocID="{D831BADA-FE60-47F5-BA5C-706465F02ED9}" presName="desPictures" presStyleLbl="alignImgPlace1" presStyleIdx="3" presStyleCnt="5" custLinFactNeighborX="-19332" custLinFactNeighborY="164"/>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1000" r="-11000"/>
          </a:stretch>
        </a:blipFill>
      </dgm:spPr>
    </dgm:pt>
    <dgm:pt modelId="{7BE346F2-2CF0-4DA2-9CD0-24E3C9B58B2D}" type="pres">
      <dgm:prSet presAssocID="{D831BADA-FE60-47F5-BA5C-706465F02ED9}" presName="desTextWrapper" presStyleCnt="0"/>
      <dgm:spPr/>
    </dgm:pt>
    <dgm:pt modelId="{01A04A05-AEBD-4E2A-BCA1-C994A27F3A2A}" type="pres">
      <dgm:prSet presAssocID="{D831BADA-FE60-47F5-BA5C-706465F02ED9}" presName="desText" presStyleLbl="revTx" presStyleIdx="3" presStyleCnt="5" custScaleX="122905" custLinFactNeighborX="-3520" custLinFactNeighborY="164">
        <dgm:presLayoutVars>
          <dgm:bulletEnabled val="1"/>
        </dgm:presLayoutVars>
      </dgm:prSet>
      <dgm:spPr/>
    </dgm:pt>
    <dgm:pt modelId="{9574FE92-6BFB-4969-8577-FA8D7A09E2B3}" type="pres">
      <dgm:prSet presAssocID="{1C3F2A3C-DF40-4D64-B494-2D4F5106D424}" presName="spaceV" presStyleCnt="0"/>
      <dgm:spPr/>
    </dgm:pt>
    <dgm:pt modelId="{4EDBE5D0-6BEC-4CAD-AB08-30345DCBE633}" type="pres">
      <dgm:prSet presAssocID="{9DA8C2F5-AFF1-4595-BD5C-88D4AC7D26EE}" presName="pair" presStyleCnt="0"/>
      <dgm:spPr/>
    </dgm:pt>
    <dgm:pt modelId="{1D99FD25-2C50-42A3-8622-103CF0B7FB5F}" type="pres">
      <dgm:prSet presAssocID="{9DA8C2F5-AFF1-4595-BD5C-88D4AC7D26EE}" presName="spaceH" presStyleLbl="node1" presStyleIdx="0" presStyleCnt="0"/>
      <dgm:spPr/>
    </dgm:pt>
    <dgm:pt modelId="{4B1E880F-BCF7-4894-A75A-A908CAF7C419}" type="pres">
      <dgm:prSet presAssocID="{9DA8C2F5-AFF1-4595-BD5C-88D4AC7D26EE}" presName="desPictures" presStyleLbl="alignImgPlace1" presStyleIdx="4" presStyleCnt="5" custLinFactNeighborX="-19332" custLinFactNeighborY="164"/>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1000" r="-11000"/>
          </a:stretch>
        </a:blipFill>
      </dgm:spPr>
    </dgm:pt>
    <dgm:pt modelId="{909ACCDE-7F3C-4A97-B669-6738278D802A}" type="pres">
      <dgm:prSet presAssocID="{9DA8C2F5-AFF1-4595-BD5C-88D4AC7D26EE}" presName="desTextWrapper" presStyleCnt="0"/>
      <dgm:spPr/>
    </dgm:pt>
    <dgm:pt modelId="{96A9CCFF-9460-4785-A8EB-5979429960A3}" type="pres">
      <dgm:prSet presAssocID="{9DA8C2F5-AFF1-4595-BD5C-88D4AC7D26EE}" presName="desText" presStyleLbl="revTx" presStyleIdx="4" presStyleCnt="5" custScaleX="122905" custLinFactNeighborX="-3520" custLinFactNeighborY="164">
        <dgm:presLayoutVars>
          <dgm:bulletEnabled val="1"/>
        </dgm:presLayoutVars>
      </dgm:prSet>
      <dgm:spPr/>
    </dgm:pt>
    <dgm:pt modelId="{D8782A3E-A3DC-4BC0-905B-666BC0412542}" type="pres">
      <dgm:prSet presAssocID="{5C00789F-1250-443B-A847-572CA78BD015}" presName="maxNode" presStyleCnt="0"/>
      <dgm:spPr/>
    </dgm:pt>
    <dgm:pt modelId="{B1635283-4711-4C8B-A8DA-6D89EC263BA7}" type="pres">
      <dgm:prSet presAssocID="{5C00789F-1250-443B-A847-572CA78BD015}" presName="Name33" presStyleCnt="0"/>
      <dgm:spPr/>
    </dgm:pt>
  </dgm:ptLst>
  <dgm:cxnLst>
    <dgm:cxn modelId="{97E7CF00-F80D-430A-AC78-C2C82538A842}" srcId="{5C00789F-1250-443B-A847-572CA78BD015}" destId="{9DA8C2F5-AFF1-4595-BD5C-88D4AC7D26EE}" srcOrd="5" destOrd="0" parTransId="{DB1C3F54-2960-4B99-968D-25936207ECCC}" sibTransId="{F09A8920-2AD0-406E-9FC8-37503B5CD564}"/>
    <dgm:cxn modelId="{853D2B0A-5754-45CA-BEEC-2A81717FAF93}" type="presOf" srcId="{074CE8B9-8E47-40BF-B053-20F0B6215F9E}" destId="{D012CE60-78A3-44F8-ADF3-C466EE0F4970}" srcOrd="0" destOrd="0" presId="urn:microsoft.com/office/officeart/2008/layout/AccentedPicture"/>
    <dgm:cxn modelId="{9DE7AE0B-D575-4B64-8178-B1A380DB458E}" type="presOf" srcId="{3E74A12C-A77D-49BD-B56F-B1914A8EE15F}" destId="{A995B81B-89E0-4912-9551-5C8E59311151}" srcOrd="0" destOrd="0" presId="urn:microsoft.com/office/officeart/2008/layout/AccentedPicture"/>
    <dgm:cxn modelId="{CDB32718-E9C7-415A-A9F5-5A3439A8C0C9}" type="presOf" srcId="{D831BADA-FE60-47F5-BA5C-706465F02ED9}" destId="{01A04A05-AEBD-4E2A-BCA1-C994A27F3A2A}" srcOrd="0" destOrd="0" presId="urn:microsoft.com/office/officeart/2008/layout/AccentedPicture"/>
    <dgm:cxn modelId="{EE0CCA25-1C6D-4508-8A62-04FC9545E613}" type="presOf" srcId="{458776D2-F4A4-4584-B946-72066E69ECF7}" destId="{B3753120-B60C-4506-B697-BFC9BFCF76B3}" srcOrd="0" destOrd="0" presId="urn:microsoft.com/office/officeart/2008/layout/AccentedPicture"/>
    <dgm:cxn modelId="{7A9F195B-293A-4FBF-8422-E3EF1B4AB1BE}" type="presOf" srcId="{93EEC181-DCE9-4F0A-A774-1B812BDF7B2F}" destId="{25E9AD2B-7EA4-481C-9679-D4FFD4963EE7}" srcOrd="0" destOrd="0" presId="urn:microsoft.com/office/officeart/2008/layout/AccentedPicture"/>
    <dgm:cxn modelId="{3AB99F5D-5042-405A-A39F-FDD3FAB935B9}" srcId="{5C00789F-1250-443B-A847-572CA78BD015}" destId="{074CE8B9-8E47-40BF-B053-20F0B6215F9E}" srcOrd="1" destOrd="0" parTransId="{35F1489C-AFC2-47F9-9B26-C5C9D353CD21}" sibTransId="{D07BE34F-0090-4F5B-873E-3F05039D51F6}"/>
    <dgm:cxn modelId="{B50E1E5E-479C-4C11-8A15-AEDDFEF31DBC}" srcId="{5C00789F-1250-443B-A847-572CA78BD015}" destId="{B3792750-6524-4E3E-811E-0F5F620406C5}" srcOrd="3" destOrd="0" parTransId="{CB070B03-1B03-44C6-A0B3-B75AC6BA99CC}" sibTransId="{2A3291FB-D4DB-41AA-BF29-8DCCAB44BC73}"/>
    <dgm:cxn modelId="{7E378263-CE2B-490A-A698-9B7C5431A2B2}" type="presOf" srcId="{B3792750-6524-4E3E-811E-0F5F620406C5}" destId="{2F5D4621-6D8F-40DC-A5EE-A581A2730B86}" srcOrd="0" destOrd="0" presId="urn:microsoft.com/office/officeart/2008/layout/AccentedPicture"/>
    <dgm:cxn modelId="{35577D6D-8A76-4699-960A-514637AD7498}" srcId="{5C00789F-1250-443B-A847-572CA78BD015}" destId="{458776D2-F4A4-4584-B946-72066E69ECF7}" srcOrd="0" destOrd="0" parTransId="{FF3E91E7-C8FC-4D9B-A59E-40D68FADF70D}" sibTransId="{93EEC181-DCE9-4F0A-A774-1B812BDF7B2F}"/>
    <dgm:cxn modelId="{53656B7B-3555-4ABB-A67C-C4C0F5C79B2A}" type="presOf" srcId="{5C00789F-1250-443B-A847-572CA78BD015}" destId="{A3E77C17-D460-4449-AE67-BC62447A269F}" srcOrd="0" destOrd="0" presId="urn:microsoft.com/office/officeart/2008/layout/AccentedPicture"/>
    <dgm:cxn modelId="{3738828F-B649-4F69-9AAA-27427DA95642}" srcId="{5C00789F-1250-443B-A847-572CA78BD015}" destId="{D831BADA-FE60-47F5-BA5C-706465F02ED9}" srcOrd="4" destOrd="0" parTransId="{15905359-5723-4CE6-B82C-AA1F20B76660}" sibTransId="{1C3F2A3C-DF40-4D64-B494-2D4F5106D424}"/>
    <dgm:cxn modelId="{48A960D3-AD6F-4886-8B7F-A9C407F7CD2C}" srcId="{5C00789F-1250-443B-A847-572CA78BD015}" destId="{3E74A12C-A77D-49BD-B56F-B1914A8EE15F}" srcOrd="2" destOrd="0" parTransId="{C1A9C8BD-9F44-486C-B153-6DF64075F509}" sibTransId="{D5BFE147-507C-4CFF-BC90-2F38998BD376}"/>
    <dgm:cxn modelId="{706926DF-EB7E-4B50-9E42-C31D3A59B907}" type="presOf" srcId="{9DA8C2F5-AFF1-4595-BD5C-88D4AC7D26EE}" destId="{96A9CCFF-9460-4785-A8EB-5979429960A3}" srcOrd="0" destOrd="0" presId="urn:microsoft.com/office/officeart/2008/layout/AccentedPicture"/>
    <dgm:cxn modelId="{7FA7932F-1CF1-41A9-A5B3-00F317CCE39B}" type="presParOf" srcId="{A3E77C17-D460-4449-AE67-BC62447A269F}" destId="{25E9AD2B-7EA4-481C-9679-D4FFD4963EE7}" srcOrd="0" destOrd="0" presId="urn:microsoft.com/office/officeart/2008/layout/AccentedPicture"/>
    <dgm:cxn modelId="{9C8B47DD-AEEE-43BF-9EF0-38892FE0A777}" type="presParOf" srcId="{A3E77C17-D460-4449-AE67-BC62447A269F}" destId="{B3753120-B60C-4506-B697-BFC9BFCF76B3}" srcOrd="1" destOrd="0" presId="urn:microsoft.com/office/officeart/2008/layout/AccentedPicture"/>
    <dgm:cxn modelId="{C440A0A5-0CFF-49DB-9A3C-3D87BC407046}" type="presParOf" srcId="{A3E77C17-D460-4449-AE67-BC62447A269F}" destId="{88275FC3-88C1-43C8-B8FF-B4759ECE12B6}" srcOrd="2" destOrd="0" presId="urn:microsoft.com/office/officeart/2008/layout/AccentedPicture"/>
    <dgm:cxn modelId="{48AD1DA4-4513-45FC-B4A5-93686674F774}" type="presParOf" srcId="{88275FC3-88C1-43C8-B8FF-B4759ECE12B6}" destId="{AF3B2AF6-8E36-418A-B04E-C3D1BBC95699}" srcOrd="0" destOrd="0" presId="urn:microsoft.com/office/officeart/2008/layout/AccentedPicture"/>
    <dgm:cxn modelId="{EFF5F851-0B28-4DD1-A586-BEA7DA3620F9}" type="presParOf" srcId="{AF3B2AF6-8E36-418A-B04E-C3D1BBC95699}" destId="{5A53F351-8773-4329-B116-4BEEB72717AF}" srcOrd="0" destOrd="0" presId="urn:microsoft.com/office/officeart/2008/layout/AccentedPicture"/>
    <dgm:cxn modelId="{901B1914-1B86-481E-8D12-67859BE31F7B}" type="presParOf" srcId="{AF3B2AF6-8E36-418A-B04E-C3D1BBC95699}" destId="{EA39A4C1-966A-45B9-9FA3-7D2BEB690699}" srcOrd="1" destOrd="0" presId="urn:microsoft.com/office/officeart/2008/layout/AccentedPicture"/>
    <dgm:cxn modelId="{4E18537C-83D2-400B-9E2F-468D07A7023F}" type="presParOf" srcId="{AF3B2AF6-8E36-418A-B04E-C3D1BBC95699}" destId="{DB6982AD-025A-4466-96C4-0B5FF94CBDD8}" srcOrd="2" destOrd="0" presId="urn:microsoft.com/office/officeart/2008/layout/AccentedPicture"/>
    <dgm:cxn modelId="{122EF4AC-C361-4E7F-BA13-C52F7611C3CC}" type="presParOf" srcId="{DB6982AD-025A-4466-96C4-0B5FF94CBDD8}" destId="{D012CE60-78A3-44F8-ADF3-C466EE0F4970}" srcOrd="0" destOrd="0" presId="urn:microsoft.com/office/officeart/2008/layout/AccentedPicture"/>
    <dgm:cxn modelId="{C249A287-0696-4AE1-AFE9-B5BF83D86F23}" type="presParOf" srcId="{88275FC3-88C1-43C8-B8FF-B4759ECE12B6}" destId="{5D44FD29-F10D-475B-BBBC-5699510BC2B5}" srcOrd="1" destOrd="0" presId="urn:microsoft.com/office/officeart/2008/layout/AccentedPicture"/>
    <dgm:cxn modelId="{32A64AB7-B484-4F36-9BC8-192264882D6F}" type="presParOf" srcId="{88275FC3-88C1-43C8-B8FF-B4759ECE12B6}" destId="{726D63E5-9E16-4E40-B665-E01D64C206EB}" srcOrd="2" destOrd="0" presId="urn:microsoft.com/office/officeart/2008/layout/AccentedPicture"/>
    <dgm:cxn modelId="{E7D2ED69-0571-4BB3-BF50-E35F64F8BF46}" type="presParOf" srcId="{726D63E5-9E16-4E40-B665-E01D64C206EB}" destId="{8A51A81D-F6BC-4E5A-B7FC-7BA60757B156}" srcOrd="0" destOrd="0" presId="urn:microsoft.com/office/officeart/2008/layout/AccentedPicture"/>
    <dgm:cxn modelId="{E31B7F99-8D54-4448-A32E-87F0273B4A67}" type="presParOf" srcId="{726D63E5-9E16-4E40-B665-E01D64C206EB}" destId="{A960D23D-E5E8-4FE9-8F65-32B5BE9D2515}" srcOrd="1" destOrd="0" presId="urn:microsoft.com/office/officeart/2008/layout/AccentedPicture"/>
    <dgm:cxn modelId="{CEAF364F-69DA-4102-869B-44C93C61017F}" type="presParOf" srcId="{726D63E5-9E16-4E40-B665-E01D64C206EB}" destId="{61581606-05C1-482D-ABF7-CCA8DFE17887}" srcOrd="2" destOrd="0" presId="urn:microsoft.com/office/officeart/2008/layout/AccentedPicture"/>
    <dgm:cxn modelId="{4A90C33B-DF97-4205-ADCE-B440B8A46A77}" type="presParOf" srcId="{61581606-05C1-482D-ABF7-CCA8DFE17887}" destId="{A995B81B-89E0-4912-9551-5C8E59311151}" srcOrd="0" destOrd="0" presId="urn:microsoft.com/office/officeart/2008/layout/AccentedPicture"/>
    <dgm:cxn modelId="{FA2010D0-B435-4267-8C8D-FAE6978873A8}" type="presParOf" srcId="{88275FC3-88C1-43C8-B8FF-B4759ECE12B6}" destId="{57D581E8-6521-4938-AE9B-0B7AAD64034C}" srcOrd="3" destOrd="0" presId="urn:microsoft.com/office/officeart/2008/layout/AccentedPicture"/>
    <dgm:cxn modelId="{8E0881B5-BFA2-481D-9432-07F8A0E279F3}" type="presParOf" srcId="{88275FC3-88C1-43C8-B8FF-B4759ECE12B6}" destId="{C52480E0-8D33-4DA0-BD0A-3F9DEAD6D89A}" srcOrd="4" destOrd="0" presId="urn:microsoft.com/office/officeart/2008/layout/AccentedPicture"/>
    <dgm:cxn modelId="{F8FD839A-D7AB-4E82-B119-5E2C747927B0}" type="presParOf" srcId="{C52480E0-8D33-4DA0-BD0A-3F9DEAD6D89A}" destId="{3B8D1480-3703-4796-A515-042166C8F691}" srcOrd="0" destOrd="0" presId="urn:microsoft.com/office/officeart/2008/layout/AccentedPicture"/>
    <dgm:cxn modelId="{E80A0427-8FA0-471C-B8C6-127AFA13F09E}" type="presParOf" srcId="{C52480E0-8D33-4DA0-BD0A-3F9DEAD6D89A}" destId="{C2DC0725-44D3-499C-B9EE-F3449958EA58}" srcOrd="1" destOrd="0" presId="urn:microsoft.com/office/officeart/2008/layout/AccentedPicture"/>
    <dgm:cxn modelId="{D35D16CA-EADB-4843-99EB-2BB57884EB3F}" type="presParOf" srcId="{C52480E0-8D33-4DA0-BD0A-3F9DEAD6D89A}" destId="{A6BFD608-36F7-48F6-9FE8-4390CE9FD5C7}" srcOrd="2" destOrd="0" presId="urn:microsoft.com/office/officeart/2008/layout/AccentedPicture"/>
    <dgm:cxn modelId="{0818CB53-023A-42F3-AFDF-0401BEAEAABE}" type="presParOf" srcId="{A6BFD608-36F7-48F6-9FE8-4390CE9FD5C7}" destId="{2F5D4621-6D8F-40DC-A5EE-A581A2730B86}" srcOrd="0" destOrd="0" presId="urn:microsoft.com/office/officeart/2008/layout/AccentedPicture"/>
    <dgm:cxn modelId="{64525441-FAD4-409A-BCDE-AC84507F9ED0}" type="presParOf" srcId="{88275FC3-88C1-43C8-B8FF-B4759ECE12B6}" destId="{2870CB52-A1FE-4D7A-9FAA-D5838A727B9A}" srcOrd="5" destOrd="0" presId="urn:microsoft.com/office/officeart/2008/layout/AccentedPicture"/>
    <dgm:cxn modelId="{DD449C70-0E0C-43EF-8E69-06134DF0AAFA}" type="presParOf" srcId="{88275FC3-88C1-43C8-B8FF-B4759ECE12B6}" destId="{7F81D4D5-06D5-4157-837B-C9556A5F4EC8}" srcOrd="6" destOrd="0" presId="urn:microsoft.com/office/officeart/2008/layout/AccentedPicture"/>
    <dgm:cxn modelId="{5D913CB3-59A3-4E3A-9C18-4D566BB7FB6C}" type="presParOf" srcId="{7F81D4D5-06D5-4157-837B-C9556A5F4EC8}" destId="{F36F7485-41A6-4260-8E0E-6B20B1C3E372}" srcOrd="0" destOrd="0" presId="urn:microsoft.com/office/officeart/2008/layout/AccentedPicture"/>
    <dgm:cxn modelId="{DCA4EA8B-7643-4457-9C0D-A5004ED35DA0}" type="presParOf" srcId="{7F81D4D5-06D5-4157-837B-C9556A5F4EC8}" destId="{52987A7E-0D47-4D75-84E3-109D4D16C22A}" srcOrd="1" destOrd="0" presId="urn:microsoft.com/office/officeart/2008/layout/AccentedPicture"/>
    <dgm:cxn modelId="{41833428-57FD-4861-8B9B-B7C5F214C0F5}" type="presParOf" srcId="{7F81D4D5-06D5-4157-837B-C9556A5F4EC8}" destId="{7BE346F2-2CF0-4DA2-9CD0-24E3C9B58B2D}" srcOrd="2" destOrd="0" presId="urn:microsoft.com/office/officeart/2008/layout/AccentedPicture"/>
    <dgm:cxn modelId="{1E4E6042-22AD-4490-A0C1-C85D32D17259}" type="presParOf" srcId="{7BE346F2-2CF0-4DA2-9CD0-24E3C9B58B2D}" destId="{01A04A05-AEBD-4E2A-BCA1-C994A27F3A2A}" srcOrd="0" destOrd="0" presId="urn:microsoft.com/office/officeart/2008/layout/AccentedPicture"/>
    <dgm:cxn modelId="{6C281175-2A5D-47BC-997C-23B19C2FE3A5}" type="presParOf" srcId="{88275FC3-88C1-43C8-B8FF-B4759ECE12B6}" destId="{9574FE92-6BFB-4969-8577-FA8D7A09E2B3}" srcOrd="7" destOrd="0" presId="urn:microsoft.com/office/officeart/2008/layout/AccentedPicture"/>
    <dgm:cxn modelId="{8096360A-8ACC-4EC9-AF72-66003FEEF291}" type="presParOf" srcId="{88275FC3-88C1-43C8-B8FF-B4759ECE12B6}" destId="{4EDBE5D0-6BEC-4CAD-AB08-30345DCBE633}" srcOrd="8" destOrd="0" presId="urn:microsoft.com/office/officeart/2008/layout/AccentedPicture"/>
    <dgm:cxn modelId="{9783E69B-7D65-4A5E-BC76-D441B21D1070}" type="presParOf" srcId="{4EDBE5D0-6BEC-4CAD-AB08-30345DCBE633}" destId="{1D99FD25-2C50-42A3-8622-103CF0B7FB5F}" srcOrd="0" destOrd="0" presId="urn:microsoft.com/office/officeart/2008/layout/AccentedPicture"/>
    <dgm:cxn modelId="{1B0651D6-3369-4A6F-8132-42A86F6FB1DF}" type="presParOf" srcId="{4EDBE5D0-6BEC-4CAD-AB08-30345DCBE633}" destId="{4B1E880F-BCF7-4894-A75A-A908CAF7C419}" srcOrd="1" destOrd="0" presId="urn:microsoft.com/office/officeart/2008/layout/AccentedPicture"/>
    <dgm:cxn modelId="{49C1C99B-A9BE-4551-A4FA-A2D131A3C728}" type="presParOf" srcId="{4EDBE5D0-6BEC-4CAD-AB08-30345DCBE633}" destId="{909ACCDE-7F3C-4A97-B669-6738278D802A}" srcOrd="2" destOrd="0" presId="urn:microsoft.com/office/officeart/2008/layout/AccentedPicture"/>
    <dgm:cxn modelId="{BF9E1AF3-8CE4-4368-A9E6-468749F61586}" type="presParOf" srcId="{909ACCDE-7F3C-4A97-B669-6738278D802A}" destId="{96A9CCFF-9460-4785-A8EB-5979429960A3}" srcOrd="0" destOrd="0" presId="urn:microsoft.com/office/officeart/2008/layout/AccentedPicture"/>
    <dgm:cxn modelId="{5ABA09DD-32FD-41DD-B931-45990817F56E}" type="presParOf" srcId="{A3E77C17-D460-4449-AE67-BC62447A269F}" destId="{D8782A3E-A3DC-4BC0-905B-666BC0412542}" srcOrd="3" destOrd="0" presId="urn:microsoft.com/office/officeart/2008/layout/AccentedPicture"/>
    <dgm:cxn modelId="{6584607C-E88E-4345-AE22-427FE6FBE0BA}" type="presParOf" srcId="{D8782A3E-A3DC-4BC0-905B-666BC0412542}" destId="{B1635283-4711-4C8B-A8DA-6D89EC263BA7}"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9AD2B-7EA4-481C-9679-D4FFD4963EE7}">
      <dsp:nvSpPr>
        <dsp:cNvPr id="0" name=""/>
        <dsp:cNvSpPr/>
      </dsp:nvSpPr>
      <dsp:spPr>
        <a:xfrm>
          <a:off x="0" y="37612"/>
          <a:ext cx="3721300" cy="4973656"/>
        </a:xfrm>
        <a:prstGeom prst="roundRect">
          <a:avLst/>
        </a:prstGeom>
        <a:blipFill>
          <a:blip xmlns:r="http://schemas.openxmlformats.org/officeDocument/2006/relationships" r:embed="rId1"/>
          <a:srcRect/>
          <a:stretch>
            <a:fillRect l="-14000" r="-14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B3753120-B60C-4506-B697-BFC9BFCF76B3}">
      <dsp:nvSpPr>
        <dsp:cNvPr id="0" name=""/>
        <dsp:cNvSpPr/>
      </dsp:nvSpPr>
      <dsp:spPr>
        <a:xfrm>
          <a:off x="455941" y="2200361"/>
          <a:ext cx="2868700" cy="285121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b" anchorCtr="0">
          <a:noAutofit/>
        </a:bodyPr>
        <a:lstStyle/>
        <a:p>
          <a:pPr marL="0" lvl="0" indent="0" algn="ctr" defTabSz="177800">
            <a:lnSpc>
              <a:spcPct val="90000"/>
            </a:lnSpc>
            <a:spcBef>
              <a:spcPct val="0"/>
            </a:spcBef>
            <a:spcAft>
              <a:spcPct val="35000"/>
            </a:spcAft>
            <a:buNone/>
          </a:pPr>
          <a:r>
            <a:rPr lang="en-GB" sz="400" b="1" kern="1200" dirty="0"/>
            <a:t>Higher Education</a:t>
          </a:r>
        </a:p>
      </dsp:txBody>
      <dsp:txXfrm>
        <a:off x="455941" y="2200361"/>
        <a:ext cx="2868700" cy="2851213"/>
      </dsp:txXfrm>
    </dsp:sp>
    <dsp:sp modelId="{EA39A4C1-966A-45B9-9FA3-7D2BEB690699}">
      <dsp:nvSpPr>
        <dsp:cNvPr id="0" name=""/>
        <dsp:cNvSpPr/>
      </dsp:nvSpPr>
      <dsp:spPr>
        <a:xfrm>
          <a:off x="3562097" y="2994"/>
          <a:ext cx="913418" cy="913418"/>
        </a:xfrm>
        <a:prstGeom prst="ellipse">
          <a:avLst/>
        </a:prstGeom>
        <a:blipFill>
          <a:blip xmlns:r="http://schemas.openxmlformats.org/officeDocument/2006/relationships" r:embed="rId2"/>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012CE60-78A3-44F8-ADF3-C466EE0F4970}">
      <dsp:nvSpPr>
        <dsp:cNvPr id="0" name=""/>
        <dsp:cNvSpPr/>
      </dsp:nvSpPr>
      <dsp:spPr>
        <a:xfrm>
          <a:off x="4460731" y="2994"/>
          <a:ext cx="6681791" cy="91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t>Optional post-18 education </a:t>
          </a:r>
        </a:p>
      </dsp:txBody>
      <dsp:txXfrm>
        <a:off x="4460731" y="2994"/>
        <a:ext cx="6681791" cy="913418"/>
      </dsp:txXfrm>
    </dsp:sp>
    <dsp:sp modelId="{A960D23D-E5E8-4FE9-8F65-32B5BE9D2515}">
      <dsp:nvSpPr>
        <dsp:cNvPr id="0" name=""/>
        <dsp:cNvSpPr/>
      </dsp:nvSpPr>
      <dsp:spPr>
        <a:xfrm>
          <a:off x="3562097" y="1080828"/>
          <a:ext cx="913418" cy="913418"/>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7000" r="-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995B81B-89E0-4912-9551-5C8E59311151}">
      <dsp:nvSpPr>
        <dsp:cNvPr id="0" name=""/>
        <dsp:cNvSpPr/>
      </dsp:nvSpPr>
      <dsp:spPr>
        <a:xfrm>
          <a:off x="4460731" y="1080828"/>
          <a:ext cx="6681791" cy="91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t>Available at universities and colleges</a:t>
          </a:r>
        </a:p>
      </dsp:txBody>
      <dsp:txXfrm>
        <a:off x="4460731" y="1080828"/>
        <a:ext cx="6681791" cy="913418"/>
      </dsp:txXfrm>
    </dsp:sp>
    <dsp:sp modelId="{C2DC0725-44D3-499C-B9EE-F3449958EA58}">
      <dsp:nvSpPr>
        <dsp:cNvPr id="0" name=""/>
        <dsp:cNvSpPr/>
      </dsp:nvSpPr>
      <dsp:spPr>
        <a:xfrm>
          <a:off x="3562097" y="2158662"/>
          <a:ext cx="913418" cy="913418"/>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F5D4621-6D8F-40DC-A5EE-A581A2730B86}">
      <dsp:nvSpPr>
        <dsp:cNvPr id="0" name=""/>
        <dsp:cNvSpPr/>
      </dsp:nvSpPr>
      <dsp:spPr>
        <a:xfrm>
          <a:off x="4460731" y="2158662"/>
          <a:ext cx="6681791" cy="91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t>Includes a wide range of qualifications and courses (30,000+)</a:t>
          </a:r>
        </a:p>
      </dsp:txBody>
      <dsp:txXfrm>
        <a:off x="4460731" y="2158662"/>
        <a:ext cx="6681791" cy="913418"/>
      </dsp:txXfrm>
    </dsp:sp>
    <dsp:sp modelId="{52987A7E-0D47-4D75-84E3-109D4D16C22A}">
      <dsp:nvSpPr>
        <dsp:cNvPr id="0" name=""/>
        <dsp:cNvSpPr/>
      </dsp:nvSpPr>
      <dsp:spPr>
        <a:xfrm>
          <a:off x="3562097" y="3236496"/>
          <a:ext cx="913418" cy="913418"/>
        </a:xfrm>
        <a:prstGeom prst="ellipse">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1A04A05-AEBD-4E2A-BCA1-C994A27F3A2A}">
      <dsp:nvSpPr>
        <dsp:cNvPr id="0" name=""/>
        <dsp:cNvSpPr/>
      </dsp:nvSpPr>
      <dsp:spPr>
        <a:xfrm>
          <a:off x="4460731" y="3236496"/>
          <a:ext cx="6681791" cy="91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t>Usually require Level 3 qualifications for entry</a:t>
          </a:r>
        </a:p>
      </dsp:txBody>
      <dsp:txXfrm>
        <a:off x="4460731" y="3236496"/>
        <a:ext cx="6681791" cy="913418"/>
      </dsp:txXfrm>
    </dsp:sp>
    <dsp:sp modelId="{4B1E880F-BCF7-4894-A75A-A908CAF7C419}">
      <dsp:nvSpPr>
        <dsp:cNvPr id="0" name=""/>
        <dsp:cNvSpPr/>
      </dsp:nvSpPr>
      <dsp:spPr>
        <a:xfrm>
          <a:off x="3562097" y="4314328"/>
          <a:ext cx="913418" cy="913418"/>
        </a:xfrm>
        <a:prstGeom prst="ellipse">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6A9CCFF-9460-4785-A8EB-5979429960A3}">
      <dsp:nvSpPr>
        <dsp:cNvPr id="0" name=""/>
        <dsp:cNvSpPr/>
      </dsp:nvSpPr>
      <dsp:spPr>
        <a:xfrm>
          <a:off x="4460731" y="4314328"/>
          <a:ext cx="6681791" cy="913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GB" sz="2800" b="1" kern="1200" dirty="0"/>
            <a:t>General or specialist providers</a:t>
          </a:r>
        </a:p>
      </dsp:txBody>
      <dsp:txXfrm>
        <a:off x="4460731" y="4314328"/>
        <a:ext cx="6681791" cy="913418"/>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8E894-169F-47DE-B6C4-AD01BD5C4CFF}" type="datetimeFigureOut">
              <a:rPr lang="en-GB" smtClean="0"/>
              <a:t>31/07/2023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A6518-3066-4685-A1EB-B94344A867B2}" type="slidenum">
              <a:rPr lang="en-GB" smtClean="0"/>
              <a:t>‹#›</a:t>
            </a:fld>
            <a:endParaRPr lang="en-GB"/>
          </a:p>
        </p:txBody>
      </p:sp>
    </p:spTree>
    <p:extLst>
      <p:ext uri="{BB962C8B-B14F-4D97-AF65-F5344CB8AC3E}">
        <p14:creationId xmlns:p14="http://schemas.microsoft.com/office/powerpoint/2010/main" val="87851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https://shaping-futures.org.uk/wp-content/uploads/2023/07/Shaping-Futures-Inclusive-Transitions.pdf</a:t>
            </a:r>
          </a:p>
        </p:txBody>
      </p:sp>
      <p:sp>
        <p:nvSpPr>
          <p:cNvPr id="4" name="Slide Number Placeholder 3"/>
          <p:cNvSpPr>
            <a:spLocks noGrp="1"/>
          </p:cNvSpPr>
          <p:nvPr>
            <p:ph type="sldNum" sz="quarter" idx="5"/>
          </p:nvPr>
        </p:nvSpPr>
        <p:spPr/>
        <p:txBody>
          <a:bodyPr/>
          <a:lstStyle/>
          <a:p>
            <a:fld id="{E83A6518-3066-4685-A1EB-B94344A867B2}" type="slidenum">
              <a:rPr lang="en-GB" smtClean="0"/>
              <a:t>1</a:t>
            </a:fld>
            <a:endParaRPr lang="en-GB"/>
          </a:p>
        </p:txBody>
      </p:sp>
    </p:spTree>
    <p:extLst>
      <p:ext uri="{BB962C8B-B14F-4D97-AF65-F5344CB8AC3E}">
        <p14:creationId xmlns:p14="http://schemas.microsoft.com/office/powerpoint/2010/main" val="334121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be provided with three scenarios and need to discuss what sort of support might help that student.</a:t>
            </a:r>
          </a:p>
          <a:p>
            <a:endParaRPr lang="en-US" dirty="0"/>
          </a:p>
          <a:p>
            <a:r>
              <a:rPr lang="en-US" dirty="0"/>
              <a:t>You might want to start with some simpler examples before moving into the three scenario slides e.g. Student X has mobility issues and is worried about stairs – they can be provided with ground floor accommodation and accessible teaching spaces at all times. </a:t>
            </a:r>
          </a:p>
        </p:txBody>
      </p:sp>
      <p:sp>
        <p:nvSpPr>
          <p:cNvPr id="4" name="Slide Number Placeholder 3"/>
          <p:cNvSpPr>
            <a:spLocks noGrp="1"/>
          </p:cNvSpPr>
          <p:nvPr>
            <p:ph type="sldNum" sz="quarter" idx="5"/>
          </p:nvPr>
        </p:nvSpPr>
        <p:spPr/>
        <p:txBody>
          <a:bodyPr/>
          <a:lstStyle/>
          <a:p>
            <a:fld id="{E83A6518-3066-4685-A1EB-B94344A867B2}" type="slidenum">
              <a:rPr lang="en-GB" smtClean="0"/>
              <a:t>10</a:t>
            </a:fld>
            <a:endParaRPr lang="en-GB"/>
          </a:p>
        </p:txBody>
      </p:sp>
    </p:spTree>
    <p:extLst>
      <p:ext uri="{BB962C8B-B14F-4D97-AF65-F5344CB8AC3E}">
        <p14:creationId xmlns:p14="http://schemas.microsoft.com/office/powerpoint/2010/main" val="58501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out the scenario and click to reveal our suggestions on accommodations once students have had time to discuss and share their ideas.</a:t>
            </a:r>
          </a:p>
        </p:txBody>
      </p:sp>
      <p:sp>
        <p:nvSpPr>
          <p:cNvPr id="4" name="Slide Number Placeholder 3"/>
          <p:cNvSpPr>
            <a:spLocks noGrp="1"/>
          </p:cNvSpPr>
          <p:nvPr>
            <p:ph type="sldNum" sz="quarter" idx="5"/>
          </p:nvPr>
        </p:nvSpPr>
        <p:spPr/>
        <p:txBody>
          <a:bodyPr/>
          <a:lstStyle/>
          <a:p>
            <a:fld id="{E83A6518-3066-4685-A1EB-B94344A867B2}" type="slidenum">
              <a:rPr lang="en-GB" smtClean="0"/>
              <a:t>11</a:t>
            </a:fld>
            <a:endParaRPr lang="en-GB"/>
          </a:p>
        </p:txBody>
      </p:sp>
    </p:spTree>
    <p:extLst>
      <p:ext uri="{BB962C8B-B14F-4D97-AF65-F5344CB8AC3E}">
        <p14:creationId xmlns:p14="http://schemas.microsoft.com/office/powerpoint/2010/main" val="175168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out the scenario and click to reveal our suggestions on accommodations once students have had time to discuss and share their ideas.</a:t>
            </a:r>
          </a:p>
          <a:p>
            <a:endParaRPr lang="en-US" dirty="0"/>
          </a:p>
        </p:txBody>
      </p:sp>
      <p:sp>
        <p:nvSpPr>
          <p:cNvPr id="4" name="Slide Number Placeholder 3"/>
          <p:cNvSpPr>
            <a:spLocks noGrp="1"/>
          </p:cNvSpPr>
          <p:nvPr>
            <p:ph type="sldNum" sz="quarter" idx="5"/>
          </p:nvPr>
        </p:nvSpPr>
        <p:spPr/>
        <p:txBody>
          <a:bodyPr/>
          <a:lstStyle/>
          <a:p>
            <a:fld id="{E83A6518-3066-4685-A1EB-B94344A867B2}" type="slidenum">
              <a:rPr lang="en-GB" smtClean="0"/>
              <a:t>12</a:t>
            </a:fld>
            <a:endParaRPr lang="en-GB"/>
          </a:p>
        </p:txBody>
      </p:sp>
    </p:spTree>
    <p:extLst>
      <p:ext uri="{BB962C8B-B14F-4D97-AF65-F5344CB8AC3E}">
        <p14:creationId xmlns:p14="http://schemas.microsoft.com/office/powerpoint/2010/main" val="287933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out the scenario and click to reveal our suggestions on accommodations once students have had time to discuss and share their ideas.</a:t>
            </a:r>
          </a:p>
          <a:p>
            <a:endParaRPr lang="en-US" dirty="0"/>
          </a:p>
          <a:p>
            <a:r>
              <a:rPr lang="en-US" dirty="0"/>
              <a:t>This is the final scenario. </a:t>
            </a:r>
          </a:p>
        </p:txBody>
      </p:sp>
      <p:sp>
        <p:nvSpPr>
          <p:cNvPr id="4" name="Slide Number Placeholder 3"/>
          <p:cNvSpPr>
            <a:spLocks noGrp="1"/>
          </p:cNvSpPr>
          <p:nvPr>
            <p:ph type="sldNum" sz="quarter" idx="5"/>
          </p:nvPr>
        </p:nvSpPr>
        <p:spPr/>
        <p:txBody>
          <a:bodyPr/>
          <a:lstStyle/>
          <a:p>
            <a:fld id="{E83A6518-3066-4685-A1EB-B94344A867B2}" type="slidenum">
              <a:rPr lang="en-GB" smtClean="0"/>
              <a:t>13</a:t>
            </a:fld>
            <a:endParaRPr lang="en-GB"/>
          </a:p>
        </p:txBody>
      </p:sp>
    </p:spTree>
    <p:extLst>
      <p:ext uri="{BB962C8B-B14F-4D97-AF65-F5344CB8AC3E}">
        <p14:creationId xmlns:p14="http://schemas.microsoft.com/office/powerpoint/2010/main" val="221864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https://shaping-futures.org.uk/wp-content/uploads/2023/07/Shaping-Futures-Inclusive-Transitions.pdf </a:t>
            </a:r>
          </a:p>
        </p:txBody>
      </p:sp>
      <p:sp>
        <p:nvSpPr>
          <p:cNvPr id="4" name="Slide Number Placeholder 3"/>
          <p:cNvSpPr>
            <a:spLocks noGrp="1"/>
          </p:cNvSpPr>
          <p:nvPr>
            <p:ph type="sldNum" sz="quarter" idx="5"/>
          </p:nvPr>
        </p:nvSpPr>
        <p:spPr/>
        <p:txBody>
          <a:bodyPr/>
          <a:lstStyle/>
          <a:p>
            <a:fld id="{E83A6518-3066-4685-A1EB-B94344A867B2}" type="slidenum">
              <a:rPr lang="en-GB" smtClean="0"/>
              <a:t>14</a:t>
            </a:fld>
            <a:endParaRPr lang="en-GB"/>
          </a:p>
        </p:txBody>
      </p:sp>
    </p:spTree>
    <p:extLst>
      <p:ext uri="{BB962C8B-B14F-4D97-AF65-F5344CB8AC3E}">
        <p14:creationId xmlns:p14="http://schemas.microsoft.com/office/powerpoint/2010/main" val="74807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3A6518-3066-4685-A1EB-B94344A867B2}" type="slidenum">
              <a:rPr lang="en-GB" smtClean="0"/>
              <a:t>2</a:t>
            </a:fld>
            <a:endParaRPr lang="en-GB"/>
          </a:p>
        </p:txBody>
      </p:sp>
    </p:spTree>
    <p:extLst>
      <p:ext uri="{BB962C8B-B14F-4D97-AF65-F5344CB8AC3E}">
        <p14:creationId xmlns:p14="http://schemas.microsoft.com/office/powerpoint/2010/main" val="154524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a:t>
            </a:r>
          </a:p>
          <a:p>
            <a:r>
              <a:rPr lang="en-GB" dirty="0"/>
              <a:t>Ask students what they think Higher Education is, or what they already know about Higher Education? They might want to feedback individually, or in groups depending on the cohort. </a:t>
            </a:r>
          </a:p>
          <a:p>
            <a:r>
              <a:rPr lang="en-GB" dirty="0"/>
              <a:t>After feedback, cover main messages: </a:t>
            </a:r>
          </a:p>
          <a:p>
            <a:pPr marL="171450" indent="-171450">
              <a:buFontTx/>
              <a:buChar char="-"/>
            </a:pPr>
            <a:r>
              <a:rPr lang="en-GB" dirty="0"/>
              <a:t>Optional post-18 education. Some students will go later, but 18 is typically the earliest age you can attend. </a:t>
            </a:r>
          </a:p>
          <a:p>
            <a:pPr marL="171450" indent="-171450">
              <a:buFontTx/>
              <a:buChar char="-"/>
            </a:pPr>
            <a:r>
              <a:rPr lang="en-GB" dirty="0"/>
              <a:t>Students are able to study their Higher Education qualifications at a university or college </a:t>
            </a:r>
          </a:p>
          <a:p>
            <a:pPr marL="171450" indent="-171450">
              <a:buFontTx/>
              <a:buChar char="-"/>
            </a:pPr>
            <a:r>
              <a:rPr lang="en-GB" dirty="0"/>
              <a:t>There are lots of different Higher Education qualifications– from three year degrees to Foundation Degrees, HNCs and HNDs. Highlight that students will be able to explore there different qualifications when working through Inclusive Transitions </a:t>
            </a:r>
          </a:p>
          <a:p>
            <a:pPr marL="171450" indent="-171450">
              <a:buFontTx/>
              <a:buChar char="-"/>
            </a:pPr>
            <a:r>
              <a:rPr lang="en-GB" dirty="0"/>
              <a:t>Students can attend a university like Edge Hill, which offers a broad range of subjects, or a specialist institution like LIPA, which focuses on one area such as performance.</a:t>
            </a:r>
          </a:p>
          <a:p>
            <a:endParaRPr lang="en-GB" dirty="0"/>
          </a:p>
        </p:txBody>
      </p:sp>
      <p:sp>
        <p:nvSpPr>
          <p:cNvPr id="4" name="Slide Number Placeholder 3"/>
          <p:cNvSpPr>
            <a:spLocks noGrp="1"/>
          </p:cNvSpPr>
          <p:nvPr>
            <p:ph type="sldNum" sz="quarter" idx="5"/>
          </p:nvPr>
        </p:nvSpPr>
        <p:spPr/>
        <p:txBody>
          <a:bodyPr/>
          <a:lstStyle/>
          <a:p>
            <a:fld id="{E83A6518-3066-4685-A1EB-B94344A867B2}" type="slidenum">
              <a:rPr lang="en-GB" smtClean="0"/>
              <a:t>3</a:t>
            </a:fld>
            <a:endParaRPr lang="en-GB"/>
          </a:p>
        </p:txBody>
      </p:sp>
    </p:spTree>
    <p:extLst>
      <p:ext uri="{BB962C8B-B14F-4D97-AF65-F5344CB8AC3E}">
        <p14:creationId xmlns:p14="http://schemas.microsoft.com/office/powerpoint/2010/main" val="426261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this video shows a range of different students from different universities, to provide a broader view of Higher Education. </a:t>
            </a:r>
          </a:p>
          <a:p>
            <a:r>
              <a:rPr lang="en-GB" dirty="0"/>
              <a:t>Invite students to highlight bits they found interesting, or bits they might have questions about.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closed captions, click play and choose the option from the options on the lower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 YouTube Link: https://www.youtube.com/watch?v=tLgYNWrd5Ok</a:t>
            </a:r>
          </a:p>
          <a:p>
            <a:endParaRPr lang="en-GB" dirty="0"/>
          </a:p>
        </p:txBody>
      </p:sp>
      <p:sp>
        <p:nvSpPr>
          <p:cNvPr id="4" name="Slide Number Placeholder 3"/>
          <p:cNvSpPr>
            <a:spLocks noGrp="1"/>
          </p:cNvSpPr>
          <p:nvPr>
            <p:ph type="sldNum" sz="quarter" idx="5"/>
          </p:nvPr>
        </p:nvSpPr>
        <p:spPr/>
        <p:txBody>
          <a:bodyPr/>
          <a:lstStyle/>
          <a:p>
            <a:fld id="{E83A6518-3066-4685-A1EB-B94344A867B2}" type="slidenum">
              <a:rPr lang="en-GB" smtClean="0"/>
              <a:t>4</a:t>
            </a:fld>
            <a:endParaRPr lang="en-GB"/>
          </a:p>
        </p:txBody>
      </p:sp>
    </p:spTree>
    <p:extLst>
      <p:ext uri="{BB962C8B-B14F-4D97-AF65-F5344CB8AC3E}">
        <p14:creationId xmlns:p14="http://schemas.microsoft.com/office/powerpoint/2010/main" val="25733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Examples of support these teams offer: </a:t>
            </a:r>
          </a:p>
          <a:p>
            <a:pPr marL="171450" indent="-171450">
              <a:buFont typeface="Arial" panose="020B0604020202020204" pitchFamily="34" charset="0"/>
              <a:buChar char="•"/>
            </a:pPr>
            <a:r>
              <a:rPr lang="en-US" sz="1200" dirty="0"/>
              <a:t>Disability support: Help students to set up exam arrangements, discuss reasonable adjustments and act as a first point of call for any issues</a:t>
            </a:r>
          </a:p>
          <a:p>
            <a:pPr marL="171450" indent="-171450">
              <a:buFont typeface="Arial" panose="020B0604020202020204" pitchFamily="34" charset="0"/>
              <a:buChar char="•"/>
            </a:pPr>
            <a:r>
              <a:rPr lang="en-US" sz="1200" dirty="0"/>
              <a:t>Money advice: Support students with budgeting and ensuring they’re accessing the full financial support package</a:t>
            </a:r>
          </a:p>
          <a:p>
            <a:pPr marL="171450" indent="-171450">
              <a:buFont typeface="Arial" panose="020B0604020202020204" pitchFamily="34" charset="0"/>
              <a:buChar char="•"/>
            </a:pPr>
            <a:r>
              <a:rPr lang="en-US" sz="1200" dirty="0"/>
              <a:t>Libraries/study </a:t>
            </a:r>
            <a:r>
              <a:rPr lang="en-US" sz="1200" dirty="0" err="1"/>
              <a:t>centres</a:t>
            </a:r>
            <a:r>
              <a:rPr lang="en-US" sz="1200" dirty="0"/>
              <a:t>: Provide study skills workshops and guides on how to use the library, to enable students to work as effectively as possible </a:t>
            </a:r>
          </a:p>
          <a:p>
            <a:pPr marL="171450" indent="-171450">
              <a:buFont typeface="Arial" panose="020B0604020202020204" pitchFamily="34" charset="0"/>
              <a:buChar char="•"/>
            </a:pPr>
            <a:r>
              <a:rPr lang="en-US" sz="1200" dirty="0"/>
              <a:t>Student health: Each university has a linked GP service and usually a pharmacy on campus </a:t>
            </a:r>
          </a:p>
          <a:p>
            <a:pPr marL="171450" indent="-171450">
              <a:buFont typeface="Arial" panose="020B0604020202020204" pitchFamily="34" charset="0"/>
              <a:buChar char="•"/>
            </a:pPr>
            <a:r>
              <a:rPr lang="en-US" sz="1200" dirty="0"/>
              <a:t>Peer mentors/communities like Disabled Student Society: Provide a chance to meet students like you and receive support from students who’ve been in your position </a:t>
            </a:r>
          </a:p>
          <a:p>
            <a:pPr marL="171450" indent="-171450">
              <a:buFont typeface="Arial" panose="020B0604020202020204" pitchFamily="34" charset="0"/>
              <a:buChar char="•"/>
            </a:pPr>
            <a:r>
              <a:rPr lang="en-US" sz="1200" dirty="0"/>
              <a:t>Wellbeing: Provides counselling, mentoring and in some cases diagnosis </a:t>
            </a:r>
          </a:p>
          <a:p>
            <a:pPr marL="171450" indent="-171450">
              <a:buFont typeface="Arial" panose="020B0604020202020204" pitchFamily="34" charset="0"/>
              <a:buChar char="•"/>
            </a:pPr>
            <a:r>
              <a:rPr lang="en-US" sz="1200" dirty="0"/>
              <a:t>Accommodation: Can offer adaptations based on needs, for example ground floor accommodation for students with mobility issues or quiet accommodation for students with sensory issues </a:t>
            </a:r>
          </a:p>
          <a:p>
            <a:pPr marL="171450" indent="-171450">
              <a:buFont typeface="Arial" panose="020B0604020202020204" pitchFamily="34" charset="0"/>
              <a:buChar char="•"/>
            </a:pPr>
            <a:r>
              <a:rPr lang="en-US" sz="1200" dirty="0"/>
              <a:t>IT services: Support you with the use of assistive technology </a:t>
            </a:r>
          </a:p>
          <a:p>
            <a:endParaRPr lang="en-US" dirty="0"/>
          </a:p>
        </p:txBody>
      </p:sp>
      <p:sp>
        <p:nvSpPr>
          <p:cNvPr id="4" name="Slide Number Placeholder 3"/>
          <p:cNvSpPr>
            <a:spLocks noGrp="1"/>
          </p:cNvSpPr>
          <p:nvPr>
            <p:ph type="sldNum" sz="quarter" idx="5"/>
          </p:nvPr>
        </p:nvSpPr>
        <p:spPr/>
        <p:txBody>
          <a:bodyPr/>
          <a:lstStyle/>
          <a:p>
            <a:fld id="{E83A6518-3066-4685-A1EB-B94344A867B2}" type="slidenum">
              <a:rPr lang="en-GB" smtClean="0"/>
              <a:t>5</a:t>
            </a:fld>
            <a:endParaRPr lang="en-GB"/>
          </a:p>
        </p:txBody>
      </p:sp>
    </p:spTree>
    <p:extLst>
      <p:ext uri="{BB962C8B-B14F-4D97-AF65-F5344CB8AC3E}">
        <p14:creationId xmlns:p14="http://schemas.microsoft.com/office/powerpoint/2010/main" val="178813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Disabled Students Allowance is a component of the Student Finance package designed to help with extra costs students might </a:t>
            </a:r>
            <a:r>
              <a:rPr lang="en-US" dirty="0" err="1"/>
              <a:t>encur</a:t>
            </a:r>
            <a:r>
              <a:rPr lang="en-US" dirty="0"/>
              <a:t>. </a:t>
            </a:r>
          </a:p>
          <a:p>
            <a:r>
              <a:rPr lang="en-US" dirty="0"/>
              <a:t>Students should be encouraged to apply for DSA if they think they may be eligible, as the support can be comprehensive, but take up is low.</a:t>
            </a:r>
          </a:p>
          <a:p>
            <a:r>
              <a:rPr lang="en-US" dirty="0"/>
              <a:t>More information is available in Inclusive Transitions </a:t>
            </a:r>
          </a:p>
        </p:txBody>
      </p:sp>
      <p:sp>
        <p:nvSpPr>
          <p:cNvPr id="4" name="Slide Number Placeholder 3"/>
          <p:cNvSpPr>
            <a:spLocks noGrp="1"/>
          </p:cNvSpPr>
          <p:nvPr>
            <p:ph type="sldNum" sz="quarter" idx="5"/>
          </p:nvPr>
        </p:nvSpPr>
        <p:spPr/>
        <p:txBody>
          <a:bodyPr/>
          <a:lstStyle/>
          <a:p>
            <a:fld id="{E83A6518-3066-4685-A1EB-B94344A867B2}" type="slidenum">
              <a:rPr lang="en-GB" smtClean="0"/>
              <a:t>6</a:t>
            </a:fld>
            <a:endParaRPr lang="en-GB"/>
          </a:p>
        </p:txBody>
      </p:sp>
    </p:spTree>
    <p:extLst>
      <p:ext uri="{BB962C8B-B14F-4D97-AF65-F5344CB8AC3E}">
        <p14:creationId xmlns:p14="http://schemas.microsoft.com/office/powerpoint/2010/main" val="83329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shows the various types of support available to students at university, such as individualised support plans and tailored packages of pre-entry support that includes one to one visits to university campuses/</a:t>
            </a:r>
          </a:p>
          <a:p>
            <a:endParaRPr lang="en-GB" dirty="0"/>
          </a:p>
          <a:p>
            <a:r>
              <a:rPr lang="en-GB" dirty="0"/>
              <a:t>For closed captions, click play and choose the option from the options on the lower right. </a:t>
            </a:r>
          </a:p>
          <a:p>
            <a:endParaRPr lang="en-GB" dirty="0"/>
          </a:p>
          <a:p>
            <a:r>
              <a:rPr lang="en-GB" dirty="0"/>
              <a:t>Direct YouTube Link: https://www.youtube.com/watch?v=TuGsC5jzxzM</a:t>
            </a:r>
          </a:p>
        </p:txBody>
      </p:sp>
      <p:sp>
        <p:nvSpPr>
          <p:cNvPr id="4" name="Slide Number Placeholder 3"/>
          <p:cNvSpPr>
            <a:spLocks noGrp="1"/>
          </p:cNvSpPr>
          <p:nvPr>
            <p:ph type="sldNum" sz="quarter" idx="5"/>
          </p:nvPr>
        </p:nvSpPr>
        <p:spPr/>
        <p:txBody>
          <a:bodyPr/>
          <a:lstStyle/>
          <a:p>
            <a:fld id="{E83A6518-3066-4685-A1EB-B94344A867B2}" type="slidenum">
              <a:rPr lang="en-GB" smtClean="0"/>
              <a:t>7</a:t>
            </a:fld>
            <a:endParaRPr lang="en-GB"/>
          </a:p>
        </p:txBody>
      </p:sp>
    </p:spTree>
    <p:extLst>
      <p:ext uri="{BB962C8B-B14F-4D97-AF65-F5344CB8AC3E}">
        <p14:creationId xmlns:p14="http://schemas.microsoft.com/office/powerpoint/2010/main" val="27908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appropriate for the cohort, this may be a good point to ask them to reflect on their support needs, and if there are any parts of Higher Education they think they’ll specifically need support with. </a:t>
            </a:r>
          </a:p>
          <a:p>
            <a:r>
              <a:rPr lang="en-US" dirty="0"/>
              <a:t>This is then an opportunity to highlight that the Inclusive Transition Resource can help them to reflect further and research support available, and that students may not immediately know what support they need and that’s okay – thinking about it early gives plenty of time for these conversations and reflections.</a:t>
            </a:r>
          </a:p>
        </p:txBody>
      </p:sp>
      <p:sp>
        <p:nvSpPr>
          <p:cNvPr id="4" name="Slide Number Placeholder 3"/>
          <p:cNvSpPr>
            <a:spLocks noGrp="1"/>
          </p:cNvSpPr>
          <p:nvPr>
            <p:ph type="sldNum" sz="quarter" idx="5"/>
          </p:nvPr>
        </p:nvSpPr>
        <p:spPr/>
        <p:txBody>
          <a:bodyPr/>
          <a:lstStyle/>
          <a:p>
            <a:fld id="{E83A6518-3066-4685-A1EB-B94344A867B2}" type="slidenum">
              <a:rPr lang="en-GB" smtClean="0"/>
              <a:t>8</a:t>
            </a:fld>
            <a:endParaRPr lang="en-GB"/>
          </a:p>
        </p:txBody>
      </p:sp>
    </p:spTree>
    <p:extLst>
      <p:ext uri="{BB962C8B-B14F-4D97-AF65-F5344CB8AC3E}">
        <p14:creationId xmlns:p14="http://schemas.microsoft.com/office/powerpoint/2010/main" val="174223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Activity: Ask students to define advocating for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Answer to feedback, if students do not fully cover this: Advocating for yourself is expressing your needs and wants, and pushing for them if necessary.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Highlight to students that when they progress to Higher Education they will be adults and so they will need to have some conversations for themselves about their support needs, or difficulties they might encounter. If they think they’ll find this especially difficult they shouldn’t be put off – universities will let them nominate a designated person to support with this. </a:t>
            </a:r>
          </a:p>
        </p:txBody>
      </p:sp>
      <p:sp>
        <p:nvSpPr>
          <p:cNvPr id="4" name="Slide Number Placeholder 3"/>
          <p:cNvSpPr>
            <a:spLocks noGrp="1"/>
          </p:cNvSpPr>
          <p:nvPr>
            <p:ph type="sldNum" sz="quarter" idx="5"/>
          </p:nvPr>
        </p:nvSpPr>
        <p:spPr/>
        <p:txBody>
          <a:bodyPr/>
          <a:lstStyle/>
          <a:p>
            <a:fld id="{E83A6518-3066-4685-A1EB-B94344A867B2}" type="slidenum">
              <a:rPr lang="en-GB" smtClean="0"/>
              <a:t>9</a:t>
            </a:fld>
            <a:endParaRPr lang="en-GB"/>
          </a:p>
        </p:txBody>
      </p:sp>
    </p:spTree>
    <p:extLst>
      <p:ext uri="{BB962C8B-B14F-4D97-AF65-F5344CB8AC3E}">
        <p14:creationId xmlns:p14="http://schemas.microsoft.com/office/powerpoint/2010/main" val="8178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46A1-B967-4D1E-91EC-AC104E9A1771}"/>
              </a:ext>
            </a:extLst>
          </p:cNvPr>
          <p:cNvSpPr>
            <a:spLocks noGrp="1"/>
          </p:cNvSpPr>
          <p:nvPr>
            <p:ph type="ctrTitle"/>
          </p:nvPr>
        </p:nvSpPr>
        <p:spPr>
          <a:xfrm>
            <a:off x="277418" y="1744813"/>
            <a:ext cx="7533737" cy="2102032"/>
          </a:xfrm>
        </p:spPr>
        <p:txBody>
          <a:bodyPr anchor="b"/>
          <a:lstStyle>
            <a:lvl1pPr algn="l">
              <a:defRPr sz="6000" b="1">
                <a:solidFill>
                  <a:srgbClr val="006676"/>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0E049A7-D45A-4364-AEC5-98A3BBF15344}"/>
              </a:ext>
            </a:extLst>
          </p:cNvPr>
          <p:cNvSpPr>
            <a:spLocks noGrp="1"/>
          </p:cNvSpPr>
          <p:nvPr>
            <p:ph type="subTitle" idx="1"/>
          </p:nvPr>
        </p:nvSpPr>
        <p:spPr>
          <a:xfrm>
            <a:off x="277418" y="3938920"/>
            <a:ext cx="7533737" cy="1655762"/>
          </a:xfrm>
        </p:spPr>
        <p:txBody>
          <a:bodyPr>
            <a:normAutofit/>
          </a:bodyPr>
          <a:lstStyle>
            <a:lvl1pPr marL="0" indent="0" algn="l">
              <a:buNone/>
              <a:defRPr sz="2800" b="1">
                <a:solidFill>
                  <a:srgbClr val="F797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30FE6047-8E1E-4421-8B7B-C384B236AA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418" y="369379"/>
            <a:ext cx="1690060" cy="980367"/>
          </a:xfrm>
          <a:prstGeom prst="rect">
            <a:avLst/>
          </a:prstGeom>
        </p:spPr>
      </p:pic>
      <p:pic>
        <p:nvPicPr>
          <p:cNvPr id="10" name="Picture 9">
            <a:extLst>
              <a:ext uri="{FF2B5EF4-FFF2-40B4-BE49-F238E27FC236}">
                <a16:creationId xmlns:a16="http://schemas.microsoft.com/office/drawing/2014/main" id="{9DD63437-E281-4719-B0C0-EC6755E9D4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8678" y="538545"/>
            <a:ext cx="1731817" cy="642034"/>
          </a:xfrm>
          <a:prstGeom prst="rect">
            <a:avLst/>
          </a:prstGeom>
        </p:spPr>
      </p:pic>
      <p:pic>
        <p:nvPicPr>
          <p:cNvPr id="11" name="Picture 10">
            <a:extLst>
              <a:ext uri="{FF2B5EF4-FFF2-40B4-BE49-F238E27FC236}">
                <a16:creationId xmlns:a16="http://schemas.microsoft.com/office/drawing/2014/main" id="{0CE7D82A-F669-4A74-A000-7E1FA33CFB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615" y="-892106"/>
            <a:ext cx="7533737" cy="8360055"/>
          </a:xfrm>
          <a:prstGeom prst="rect">
            <a:avLst/>
          </a:prstGeom>
        </p:spPr>
      </p:pic>
      <p:pic>
        <p:nvPicPr>
          <p:cNvPr id="15" name="Picture 14">
            <a:extLst>
              <a:ext uri="{FF2B5EF4-FFF2-40B4-BE49-F238E27FC236}">
                <a16:creationId xmlns:a16="http://schemas.microsoft.com/office/drawing/2014/main" id="{E88D81A2-571D-4C30-9AF6-BF66974C82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7418" y="6179909"/>
            <a:ext cx="9187424" cy="607710"/>
          </a:xfrm>
          <a:prstGeom prst="rect">
            <a:avLst/>
          </a:prstGeom>
        </p:spPr>
      </p:pic>
    </p:spTree>
    <p:extLst>
      <p:ext uri="{BB962C8B-B14F-4D97-AF65-F5344CB8AC3E}">
        <p14:creationId xmlns:p14="http://schemas.microsoft.com/office/powerpoint/2010/main" val="29009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1380-C521-4606-8B3B-62D8151DA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15F48B-C7C6-4FA7-A536-4627A929B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900FB0-694B-4948-B123-835D25DDD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64856485-4444-4B71-AF3A-972D3B75A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106E23B5-8EB4-4E2B-B77A-79AC1A75AA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73FD528B-BC8E-43CA-BE50-BE30125E61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176743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678A11D-8790-48CD-B5D6-6FFDEF2854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619" y="-751719"/>
            <a:ext cx="6180147" cy="6858000"/>
          </a:xfrm>
          <a:prstGeom prst="rect">
            <a:avLst/>
          </a:prstGeom>
        </p:spPr>
      </p:pic>
      <p:pic>
        <p:nvPicPr>
          <p:cNvPr id="3" name="Picture 2">
            <a:extLst>
              <a:ext uri="{FF2B5EF4-FFF2-40B4-BE49-F238E27FC236}">
                <a16:creationId xmlns:a16="http://schemas.microsoft.com/office/drawing/2014/main" id="{C8A4B8EB-2DFD-4588-B964-0AFA18A79F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51" y="6106281"/>
            <a:ext cx="11364574" cy="751719"/>
          </a:xfrm>
          <a:prstGeom prst="rect">
            <a:avLst/>
          </a:prstGeom>
        </p:spPr>
      </p:pic>
      <p:pic>
        <p:nvPicPr>
          <p:cNvPr id="4" name="Picture 3">
            <a:extLst>
              <a:ext uri="{FF2B5EF4-FFF2-40B4-BE49-F238E27FC236}">
                <a16:creationId xmlns:a16="http://schemas.microsoft.com/office/drawing/2014/main" id="{0964BA79-F817-485F-8F38-0E62190D1D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165" y="201099"/>
            <a:ext cx="1710905" cy="992459"/>
          </a:xfrm>
          <a:prstGeom prst="rect">
            <a:avLst/>
          </a:prstGeom>
        </p:spPr>
      </p:pic>
      <p:pic>
        <p:nvPicPr>
          <p:cNvPr id="5" name="Picture 4">
            <a:extLst>
              <a:ext uri="{FF2B5EF4-FFF2-40B4-BE49-F238E27FC236}">
                <a16:creationId xmlns:a16="http://schemas.microsoft.com/office/drawing/2014/main" id="{A4BFB03E-75F7-4B29-803A-C9DCEE4974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68224" y="353549"/>
            <a:ext cx="1854611" cy="687557"/>
          </a:xfrm>
          <a:prstGeom prst="rect">
            <a:avLst/>
          </a:prstGeom>
        </p:spPr>
      </p:pic>
      <p:sp>
        <p:nvSpPr>
          <p:cNvPr id="10" name="Title 1">
            <a:extLst>
              <a:ext uri="{FF2B5EF4-FFF2-40B4-BE49-F238E27FC236}">
                <a16:creationId xmlns:a16="http://schemas.microsoft.com/office/drawing/2014/main" id="{63166142-A3C4-4151-A186-F281A62809EE}"/>
              </a:ext>
            </a:extLst>
          </p:cNvPr>
          <p:cNvSpPr txBox="1">
            <a:spLocks/>
          </p:cNvSpPr>
          <p:nvPr userDrawn="1"/>
        </p:nvSpPr>
        <p:spPr>
          <a:xfrm>
            <a:off x="2407828" y="1626288"/>
            <a:ext cx="7376343" cy="2290813"/>
          </a:xfrm>
          <a:prstGeom prst="rect">
            <a:avLst/>
          </a:prstGeom>
          <a:effectLst>
            <a:outerShdw blurRad="12700" dist="12700" dir="8100000" algn="tr" rotWithShape="0">
              <a:prstClr val="black">
                <a:alpha val="1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en-US" sz="4800" i="0" dirty="0">
                <a:solidFill>
                  <a:srgbClr val="F7972D"/>
                </a:solidFill>
                <a:effectLst/>
              </a:rPr>
              <a:t>Visit our website:</a:t>
            </a:r>
          </a:p>
          <a:p>
            <a:pPr>
              <a:lnSpc>
                <a:spcPct val="110000"/>
              </a:lnSpc>
            </a:pPr>
            <a:r>
              <a:rPr lang="en-US" sz="6000" i="0" dirty="0">
                <a:solidFill>
                  <a:srgbClr val="006676"/>
                </a:solidFill>
                <a:effectLst/>
              </a:rPr>
              <a:t>shaping-futures.org.uk</a:t>
            </a:r>
            <a:endParaRPr lang="en-GB" sz="6000" i="0" dirty="0">
              <a:solidFill>
                <a:srgbClr val="F7972D"/>
              </a:solidFill>
              <a:effectLst/>
            </a:endParaRPr>
          </a:p>
        </p:txBody>
      </p:sp>
      <p:grpSp>
        <p:nvGrpSpPr>
          <p:cNvPr id="2" name="Group 1">
            <a:extLst>
              <a:ext uri="{FF2B5EF4-FFF2-40B4-BE49-F238E27FC236}">
                <a16:creationId xmlns:a16="http://schemas.microsoft.com/office/drawing/2014/main" id="{F48A569F-96CB-48ED-8BBB-C7E36EEBA0BC}"/>
              </a:ext>
            </a:extLst>
          </p:cNvPr>
          <p:cNvGrpSpPr/>
          <p:nvPr userDrawn="1"/>
        </p:nvGrpSpPr>
        <p:grpSpPr>
          <a:xfrm>
            <a:off x="4561346" y="4588109"/>
            <a:ext cx="3122184" cy="1287206"/>
            <a:chOff x="4612640" y="4709295"/>
            <a:chExt cx="3122184" cy="1287206"/>
          </a:xfrm>
        </p:grpSpPr>
        <p:grpSp>
          <p:nvGrpSpPr>
            <p:cNvPr id="33" name="Group 32">
              <a:extLst>
                <a:ext uri="{FF2B5EF4-FFF2-40B4-BE49-F238E27FC236}">
                  <a16:creationId xmlns:a16="http://schemas.microsoft.com/office/drawing/2014/main" id="{F0742E36-F94F-4AEB-A769-9799587A4627}"/>
                </a:ext>
              </a:extLst>
            </p:cNvPr>
            <p:cNvGrpSpPr/>
            <p:nvPr userDrawn="1"/>
          </p:nvGrpSpPr>
          <p:grpSpPr>
            <a:xfrm>
              <a:off x="4795088" y="5458235"/>
              <a:ext cx="2622141" cy="538266"/>
              <a:chOff x="4631129" y="5653148"/>
              <a:chExt cx="2622141" cy="538266"/>
            </a:xfrm>
          </p:grpSpPr>
          <p:pic>
            <p:nvPicPr>
              <p:cNvPr id="17" name="Picture 16">
                <a:extLst>
                  <a:ext uri="{FF2B5EF4-FFF2-40B4-BE49-F238E27FC236}">
                    <a16:creationId xmlns:a16="http://schemas.microsoft.com/office/drawing/2014/main" id="{2EED5D94-9196-4069-8FD2-B68349264E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26504" y="5654957"/>
                <a:ext cx="536013" cy="536457"/>
              </a:xfrm>
              <a:prstGeom prst="rect">
                <a:avLst/>
              </a:prstGeom>
            </p:spPr>
          </p:pic>
          <p:pic>
            <p:nvPicPr>
              <p:cNvPr id="25" name="Picture 24">
                <a:extLst>
                  <a:ext uri="{FF2B5EF4-FFF2-40B4-BE49-F238E27FC236}">
                    <a16:creationId xmlns:a16="http://schemas.microsoft.com/office/drawing/2014/main" id="{0C3D58BC-6A9F-4C08-9ADF-1AD642A6C67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31129" y="5684156"/>
                <a:ext cx="458394" cy="458394"/>
              </a:xfrm>
              <a:prstGeom prst="rect">
                <a:avLst/>
              </a:prstGeom>
            </p:spPr>
          </p:pic>
          <p:pic>
            <p:nvPicPr>
              <p:cNvPr id="27" name="Picture 26">
                <a:extLst>
                  <a:ext uri="{FF2B5EF4-FFF2-40B4-BE49-F238E27FC236}">
                    <a16:creationId xmlns:a16="http://schemas.microsoft.com/office/drawing/2014/main" id="{1A1B6155-5E3E-438E-A2AE-0887AF53B9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94875" y="5664564"/>
                <a:ext cx="458395" cy="458395"/>
              </a:xfrm>
              <a:prstGeom prst="rect">
                <a:avLst/>
              </a:prstGeom>
            </p:spPr>
          </p:pic>
          <p:pic>
            <p:nvPicPr>
              <p:cNvPr id="29" name="Picture 28">
                <a:extLst>
                  <a:ext uri="{FF2B5EF4-FFF2-40B4-BE49-F238E27FC236}">
                    <a16:creationId xmlns:a16="http://schemas.microsoft.com/office/drawing/2014/main" id="{0D3C925D-7FDE-421B-9745-5654E848B8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99498" y="5653148"/>
                <a:ext cx="458395" cy="458395"/>
              </a:xfrm>
              <a:prstGeom prst="rect">
                <a:avLst/>
              </a:prstGeom>
            </p:spPr>
          </p:pic>
        </p:grpSp>
        <p:sp>
          <p:nvSpPr>
            <p:cNvPr id="30" name="Title 1">
              <a:extLst>
                <a:ext uri="{FF2B5EF4-FFF2-40B4-BE49-F238E27FC236}">
                  <a16:creationId xmlns:a16="http://schemas.microsoft.com/office/drawing/2014/main" id="{1EB946C2-1DA6-4B16-ADBF-7373B6535697}"/>
                </a:ext>
              </a:extLst>
            </p:cNvPr>
            <p:cNvSpPr txBox="1">
              <a:spLocks/>
            </p:cNvSpPr>
            <p:nvPr userDrawn="1"/>
          </p:nvSpPr>
          <p:spPr>
            <a:xfrm>
              <a:off x="4612640" y="4709295"/>
              <a:ext cx="3122184" cy="873142"/>
            </a:xfrm>
            <a:prstGeom prst="rect">
              <a:avLst/>
            </a:prstGeom>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2800" dirty="0">
                  <a:solidFill>
                    <a:srgbClr val="91C84E"/>
                  </a:solidFill>
                </a:rPr>
                <a:t>@</a:t>
              </a:r>
              <a:r>
                <a:rPr lang="en-US" sz="2800" dirty="0" err="1">
                  <a:solidFill>
                    <a:srgbClr val="91C84E"/>
                  </a:solidFill>
                </a:rPr>
                <a:t>ShapingFutures</a:t>
              </a:r>
              <a:r>
                <a:rPr lang="en-US" sz="2800" dirty="0">
                  <a:solidFill>
                    <a:srgbClr val="91C84E"/>
                  </a:solidFill>
                </a:rPr>
                <a:t>_</a:t>
              </a:r>
              <a:endParaRPr lang="en-GB" sz="2800" i="0" dirty="0">
                <a:solidFill>
                  <a:srgbClr val="91C84E"/>
                </a:solidFill>
                <a:effectLst/>
              </a:endParaRPr>
            </a:p>
          </p:txBody>
        </p:sp>
      </p:grpSp>
    </p:spTree>
    <p:extLst>
      <p:ext uri="{BB962C8B-B14F-4D97-AF65-F5344CB8AC3E}">
        <p14:creationId xmlns:p14="http://schemas.microsoft.com/office/powerpoint/2010/main" val="423993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76AF-CA73-446F-9F9E-1DC9DAD4FC25}"/>
              </a:ext>
            </a:extLst>
          </p:cNvPr>
          <p:cNvSpPr>
            <a:spLocks noGrp="1"/>
          </p:cNvSpPr>
          <p:nvPr>
            <p:ph type="title"/>
          </p:nvPr>
        </p:nvSpPr>
        <p:spPr>
          <a:xfrm>
            <a:off x="838200" y="365125"/>
            <a:ext cx="8161421" cy="1325563"/>
          </a:xfrm>
        </p:spPr>
        <p:txBody>
          <a:bodyPr/>
          <a:lstStyle>
            <a:lvl1pPr>
              <a:defRPr>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AB5DA06-3C00-4298-B6C6-2D85C780E988}"/>
              </a:ext>
            </a:extLst>
          </p:cNvPr>
          <p:cNvSpPr>
            <a:spLocks noGrp="1"/>
          </p:cNvSpPr>
          <p:nvPr>
            <p:ph idx="1"/>
          </p:nvPr>
        </p:nvSpPr>
        <p:spPr>
          <a:xfrm>
            <a:off x="838200" y="1825625"/>
            <a:ext cx="101025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C76AC4A0-57E4-4AF8-94E8-E583D930A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5939" y="-1775382"/>
            <a:ext cx="4661821" cy="3333933"/>
          </a:xfrm>
          <a:prstGeom prst="rect">
            <a:avLst/>
          </a:prstGeom>
        </p:spPr>
      </p:pic>
      <p:pic>
        <p:nvPicPr>
          <p:cNvPr id="11" name="Picture 10">
            <a:extLst>
              <a:ext uri="{FF2B5EF4-FFF2-40B4-BE49-F238E27FC236}">
                <a16:creationId xmlns:a16="http://schemas.microsoft.com/office/drawing/2014/main" id="{D7B1822F-92EB-41EC-AAF5-4814273C0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9794" y="5807035"/>
            <a:ext cx="762000" cy="442020"/>
          </a:xfrm>
          <a:prstGeom prst="rect">
            <a:avLst/>
          </a:prstGeom>
        </p:spPr>
      </p:pic>
      <p:pic>
        <p:nvPicPr>
          <p:cNvPr id="12" name="Picture 11">
            <a:extLst>
              <a:ext uri="{FF2B5EF4-FFF2-40B4-BE49-F238E27FC236}">
                <a16:creationId xmlns:a16="http://schemas.microsoft.com/office/drawing/2014/main" id="{D68DF53E-6F5A-433B-A955-34310685B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8103" y="6311900"/>
            <a:ext cx="945382" cy="350480"/>
          </a:xfrm>
          <a:prstGeom prst="rect">
            <a:avLst/>
          </a:prstGeom>
        </p:spPr>
      </p:pic>
    </p:spTree>
    <p:extLst>
      <p:ext uri="{BB962C8B-B14F-4D97-AF65-F5344CB8AC3E}">
        <p14:creationId xmlns:p14="http://schemas.microsoft.com/office/powerpoint/2010/main" val="14065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76AF-CA73-446F-9F9E-1DC9DAD4FC25}"/>
              </a:ext>
            </a:extLst>
          </p:cNvPr>
          <p:cNvSpPr>
            <a:spLocks noGrp="1"/>
          </p:cNvSpPr>
          <p:nvPr>
            <p:ph type="title"/>
          </p:nvPr>
        </p:nvSpPr>
        <p:spPr>
          <a:xfrm>
            <a:off x="838200" y="365125"/>
            <a:ext cx="8161421" cy="1325563"/>
          </a:xfrm>
        </p:spPr>
        <p:txBody>
          <a:bodyPr/>
          <a:lstStyle>
            <a:lvl1pPr>
              <a:defRPr>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AB5DA06-3C00-4298-B6C6-2D85C780E988}"/>
              </a:ext>
            </a:extLst>
          </p:cNvPr>
          <p:cNvSpPr>
            <a:spLocks noGrp="1"/>
          </p:cNvSpPr>
          <p:nvPr>
            <p:ph idx="1"/>
          </p:nvPr>
        </p:nvSpPr>
        <p:spPr>
          <a:xfrm>
            <a:off x="838200" y="1825625"/>
            <a:ext cx="101025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a:extLst>
              <a:ext uri="{FF2B5EF4-FFF2-40B4-BE49-F238E27FC236}">
                <a16:creationId xmlns:a16="http://schemas.microsoft.com/office/drawing/2014/main" id="{D7B1822F-92EB-41EC-AAF5-4814273C0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9794" y="5807035"/>
            <a:ext cx="762000" cy="442020"/>
          </a:xfrm>
          <a:prstGeom prst="rect">
            <a:avLst/>
          </a:prstGeom>
        </p:spPr>
      </p:pic>
      <p:pic>
        <p:nvPicPr>
          <p:cNvPr id="12" name="Picture 11">
            <a:extLst>
              <a:ext uri="{FF2B5EF4-FFF2-40B4-BE49-F238E27FC236}">
                <a16:creationId xmlns:a16="http://schemas.microsoft.com/office/drawing/2014/main" id="{D68DF53E-6F5A-433B-A955-34310685BD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8103" y="6311900"/>
            <a:ext cx="945382" cy="350480"/>
          </a:xfrm>
          <a:prstGeom prst="rect">
            <a:avLst/>
          </a:prstGeom>
        </p:spPr>
      </p:pic>
    </p:spTree>
    <p:extLst>
      <p:ext uri="{BB962C8B-B14F-4D97-AF65-F5344CB8AC3E}">
        <p14:creationId xmlns:p14="http://schemas.microsoft.com/office/powerpoint/2010/main" val="403115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C7AF-8234-4EBE-89EB-700DBF81E7CC}"/>
              </a:ext>
            </a:extLst>
          </p:cNvPr>
          <p:cNvSpPr>
            <a:spLocks noGrp="1"/>
          </p:cNvSpPr>
          <p:nvPr>
            <p:ph type="title"/>
          </p:nvPr>
        </p:nvSpPr>
        <p:spPr>
          <a:xfrm>
            <a:off x="831850" y="1736726"/>
            <a:ext cx="9451139"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E63AF1E-8618-48A8-8F92-1DABA5EACBFA}"/>
              </a:ext>
            </a:extLst>
          </p:cNvPr>
          <p:cNvSpPr>
            <a:spLocks noGrp="1"/>
          </p:cNvSpPr>
          <p:nvPr>
            <p:ph type="body" idx="1"/>
          </p:nvPr>
        </p:nvSpPr>
        <p:spPr>
          <a:xfrm>
            <a:off x="831850" y="4589463"/>
            <a:ext cx="9451139" cy="1500187"/>
          </a:xfrm>
        </p:spPr>
        <p:txBody>
          <a:bodyPr>
            <a:normAutofit/>
          </a:bodyPr>
          <a:lstStyle>
            <a:lvl1pPr marL="0" indent="0">
              <a:buNone/>
              <a:defRPr sz="2800" b="0">
                <a:solidFill>
                  <a:srgbClr val="F797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FECE5309-0390-43D5-B0B4-65DBE5F0B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5905" y="-1043922"/>
            <a:ext cx="7533737" cy="8360055"/>
          </a:xfrm>
          <a:prstGeom prst="rect">
            <a:avLst/>
          </a:prstGeom>
        </p:spPr>
      </p:pic>
    </p:spTree>
    <p:extLst>
      <p:ext uri="{BB962C8B-B14F-4D97-AF65-F5344CB8AC3E}">
        <p14:creationId xmlns:p14="http://schemas.microsoft.com/office/powerpoint/2010/main" val="5043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6EFF-BD25-406F-A976-9C3D60C95D46}"/>
              </a:ext>
            </a:extLst>
          </p:cNvPr>
          <p:cNvSpPr>
            <a:spLocks noGrp="1"/>
          </p:cNvSpPr>
          <p:nvPr>
            <p:ph type="title"/>
          </p:nvPr>
        </p:nvSpPr>
        <p:spPr>
          <a:xfrm>
            <a:off x="838200" y="365125"/>
            <a:ext cx="8161421"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6C19592-CA3C-4E55-9889-A705E4EEA2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1E1CD6-F459-451A-BB64-29D1328E2E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A32F9096-3842-4542-9361-90C624007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8BF3C8FA-E8B5-4360-8803-4D6E8B150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95BFDC28-30FF-4DB6-AE74-67DF36AAE7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23037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1E2C-3107-4DB1-9B02-A30D1358F27C}"/>
              </a:ext>
            </a:extLst>
          </p:cNvPr>
          <p:cNvSpPr>
            <a:spLocks noGrp="1"/>
          </p:cNvSpPr>
          <p:nvPr>
            <p:ph type="title"/>
          </p:nvPr>
        </p:nvSpPr>
        <p:spPr>
          <a:xfrm>
            <a:off x="839788" y="365125"/>
            <a:ext cx="8224001"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2FED4F-2854-4217-A697-E017B60C6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30716-9165-4539-931E-9E1091CA56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C25027-CC3B-4D45-8CCA-F2EAB77BB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5E1876-8ACE-4B74-B3BF-FC411C4047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6A4ABC2D-B1F2-44EE-8DA0-1DB5D2061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11" name="Picture 10">
            <a:extLst>
              <a:ext uri="{FF2B5EF4-FFF2-40B4-BE49-F238E27FC236}">
                <a16:creationId xmlns:a16="http://schemas.microsoft.com/office/drawing/2014/main" id="{F6DD3B74-211F-4AB9-B105-63BA0918EB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2" name="Picture 11">
            <a:extLst>
              <a:ext uri="{FF2B5EF4-FFF2-40B4-BE49-F238E27FC236}">
                <a16:creationId xmlns:a16="http://schemas.microsoft.com/office/drawing/2014/main" id="{3EE0ED36-6DF2-4661-B6D3-8F00BDDF81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26676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E614-008B-4621-AD24-4E91BF6BE76A}"/>
              </a:ext>
            </a:extLst>
          </p:cNvPr>
          <p:cNvSpPr>
            <a:spLocks noGrp="1"/>
          </p:cNvSpPr>
          <p:nvPr>
            <p:ph type="title"/>
          </p:nvPr>
        </p:nvSpPr>
        <p:spPr>
          <a:xfrm>
            <a:off x="838200" y="365125"/>
            <a:ext cx="8145379" cy="1325563"/>
          </a:xfrm>
        </p:spPr>
        <p:txBody>
          <a:body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AB511E71-C31A-4A7B-91AD-51FADBA71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7" name="Picture 6">
            <a:extLst>
              <a:ext uri="{FF2B5EF4-FFF2-40B4-BE49-F238E27FC236}">
                <a16:creationId xmlns:a16="http://schemas.microsoft.com/office/drawing/2014/main" id="{17380F14-5F5B-487B-8CFD-51F989A27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8" name="Picture 7">
            <a:extLst>
              <a:ext uri="{FF2B5EF4-FFF2-40B4-BE49-F238E27FC236}">
                <a16:creationId xmlns:a16="http://schemas.microsoft.com/office/drawing/2014/main" id="{3EE1D8FB-CE9E-4EDF-960D-DBBCE1B99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0680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F1B46F-64A1-4337-85CB-839F383F3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6" name="Picture 5">
            <a:extLst>
              <a:ext uri="{FF2B5EF4-FFF2-40B4-BE49-F238E27FC236}">
                <a16:creationId xmlns:a16="http://schemas.microsoft.com/office/drawing/2014/main" id="{6AE52CEA-1596-43E1-9EE5-71B938B906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7" name="Picture 6">
            <a:extLst>
              <a:ext uri="{FF2B5EF4-FFF2-40B4-BE49-F238E27FC236}">
                <a16:creationId xmlns:a16="http://schemas.microsoft.com/office/drawing/2014/main" id="{5B29CA9C-1549-43FF-B48F-22F86A3BF3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49161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DBC2-801F-4AC1-98D6-D667BDF89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81D16F-5B3E-4E23-87AD-0C0E477E8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A71E0D-4475-421E-B1D6-8511B4C8B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80501E37-9FE0-485A-A1EF-4049E1090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B6E9B5B5-C218-4B29-B9C9-5E2AED205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576D9B10-690E-4FDC-8274-AFF5D79E7D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94321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alpha val="9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2AC59-F937-4172-84EA-9397A41C1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2D419-EA0D-4A84-B3C5-340314127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00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tLgYNWrd5Ok?feature=oembed"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TuGsC5jzxzM?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CD8E-70C8-521D-F72B-170A009313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D549FC-88E7-247C-5384-62F1F293F3C5}"/>
              </a:ext>
            </a:extLst>
          </p:cNvPr>
          <p:cNvSpPr>
            <a:spLocks noGrp="1"/>
          </p:cNvSpPr>
          <p:nvPr>
            <p:ph idx="1"/>
          </p:nvPr>
        </p:nvSpPr>
        <p:spPr/>
        <p:txBody>
          <a:bodyPr>
            <a:normAutofit fontScale="92500" lnSpcReduction="20000"/>
          </a:bodyPr>
          <a:lstStyle/>
          <a:p>
            <a:pPr marL="0" indent="0">
              <a:buNone/>
            </a:pPr>
            <a:r>
              <a:rPr lang="en-US" dirty="0"/>
              <a:t>This presentation is designed to be delivered to a classroom sized group, to introduce them to the idea that support is available at Higher Education. </a:t>
            </a:r>
          </a:p>
          <a:p>
            <a:pPr marL="0" indent="0">
              <a:buNone/>
            </a:pPr>
            <a:r>
              <a:rPr lang="en-US" dirty="0"/>
              <a:t>It is designed to be used as a precursor to launching the Inclusive Transitions resource with the students, to support them with, and scaffold their progress to Higher Education.</a:t>
            </a:r>
          </a:p>
          <a:p>
            <a:pPr marL="0" indent="0">
              <a:buNone/>
            </a:pPr>
            <a:r>
              <a:rPr lang="en-US" dirty="0"/>
              <a:t>The notes section of each slide highlights key messaging or suggested delivery.</a:t>
            </a:r>
          </a:p>
          <a:p>
            <a:pPr marL="0" indent="0">
              <a:buNone/>
            </a:pPr>
            <a:r>
              <a:rPr lang="en-US" dirty="0"/>
              <a:t>For students with limited Higher Education knowledge/exposure, it may be more appropriate to begin with the shorter, lighter touch Myth Busting activity available on the Shaping Futures website. </a:t>
            </a:r>
          </a:p>
          <a:p>
            <a:pPr marL="0" indent="0">
              <a:buNone/>
            </a:pPr>
            <a:r>
              <a:rPr lang="en-US" dirty="0"/>
              <a:t>This slide should be removed before delivery.</a:t>
            </a:r>
          </a:p>
        </p:txBody>
      </p:sp>
    </p:spTree>
    <p:extLst>
      <p:ext uri="{BB962C8B-B14F-4D97-AF65-F5344CB8AC3E}">
        <p14:creationId xmlns:p14="http://schemas.microsoft.com/office/powerpoint/2010/main" val="168684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2D292-B5D1-7188-6310-4810576ABEDC}"/>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745E4ECD-8422-A457-98C2-F9F33DB92362}"/>
              </a:ext>
            </a:extLst>
          </p:cNvPr>
          <p:cNvSpPr>
            <a:spLocks noGrp="1"/>
          </p:cNvSpPr>
          <p:nvPr>
            <p:ph type="body" idx="1"/>
          </p:nvPr>
        </p:nvSpPr>
        <p:spPr>
          <a:xfrm>
            <a:off x="7041858" y="953037"/>
            <a:ext cx="4036333" cy="5006892"/>
          </a:xfrm>
        </p:spPr>
        <p:txBody>
          <a:bodyPr vert="horz" lIns="91440" tIns="45720" rIns="91440" bIns="45720" rtlCol="0" anchor="b">
            <a:normAutofit fontScale="92500"/>
          </a:bodyPr>
          <a:lstStyle/>
          <a:p>
            <a:pPr algn="ctr"/>
            <a:r>
              <a:rPr lang="en-US" sz="3200" kern="1200" dirty="0">
                <a:solidFill>
                  <a:schemeClr val="tx1"/>
                </a:solidFill>
                <a:latin typeface="+mn-lt"/>
                <a:ea typeface="+mn-ea"/>
                <a:cs typeface="+mn-cs"/>
              </a:rPr>
              <a:t>You’ll see a set of scenarios where a student has encountered an issue at university. </a:t>
            </a:r>
          </a:p>
          <a:p>
            <a:endParaRPr lang="en-US" sz="3200" kern="1200" dirty="0">
              <a:solidFill>
                <a:schemeClr val="tx1"/>
              </a:solidFill>
              <a:latin typeface="+mn-lt"/>
              <a:ea typeface="+mn-ea"/>
              <a:cs typeface="+mn-cs"/>
            </a:endParaRPr>
          </a:p>
          <a:p>
            <a:pPr algn="ctr"/>
            <a:r>
              <a:rPr lang="en-US" sz="3200" kern="1200" dirty="0">
                <a:solidFill>
                  <a:schemeClr val="tx1"/>
                </a:solidFill>
                <a:latin typeface="+mn-lt"/>
                <a:ea typeface="+mn-ea"/>
                <a:cs typeface="+mn-cs"/>
              </a:rPr>
              <a:t>You’ll need to suggest what support might help them to tackle their issue and then you’ll see some of our ideas.</a:t>
            </a:r>
          </a:p>
        </p:txBody>
      </p:sp>
      <p:sp>
        <p:nvSpPr>
          <p:cNvPr id="14" name="Rectangle 1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Questions">
            <a:extLst>
              <a:ext uri="{FF2B5EF4-FFF2-40B4-BE49-F238E27FC236}">
                <a16:creationId xmlns:a16="http://schemas.microsoft.com/office/drawing/2014/main" id="{9C4822B5-FB2F-763E-81FF-9CC0407F85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612" y="666728"/>
            <a:ext cx="5465791" cy="5465791"/>
          </a:xfrm>
          <a:prstGeom prst="rect">
            <a:avLst/>
          </a:prstGeom>
        </p:spPr>
      </p:pic>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A2F4B97A-FA08-C584-115A-751C791F1255}"/>
              </a:ext>
            </a:extLst>
          </p:cNvPr>
          <p:cNvSpPr/>
          <p:nvPr/>
        </p:nvSpPr>
        <p:spPr>
          <a:xfrm>
            <a:off x="7359677" y="182961"/>
            <a:ext cx="4100803" cy="769441"/>
          </a:xfrm>
          <a:prstGeom prst="rect">
            <a:avLst/>
          </a:prstGeom>
          <a:noFill/>
        </p:spPr>
        <p:txBody>
          <a:bodyPr wrap="none" lIns="91440" tIns="45720" rIns="91440" bIns="45720">
            <a:spAutoFit/>
          </a:bodyPr>
          <a:lstStyle/>
          <a:p>
            <a:pPr algn="ctr">
              <a:spcAft>
                <a:spcPts val="600"/>
              </a:spcAft>
            </a:pPr>
            <a:r>
              <a:rPr lang="en-US" sz="4400" b="1" cap="none" spc="0" dirty="0">
                <a:ln w="0"/>
                <a:solidFill>
                  <a:schemeClr val="tx1"/>
                </a:solidFill>
              </a:rPr>
              <a:t>Scenario Activity</a:t>
            </a:r>
          </a:p>
        </p:txBody>
      </p:sp>
    </p:spTree>
    <p:extLst>
      <p:ext uri="{BB962C8B-B14F-4D97-AF65-F5344CB8AC3E}">
        <p14:creationId xmlns:p14="http://schemas.microsoft.com/office/powerpoint/2010/main" val="179687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292-B5D1-7188-6310-4810576ABEDC}"/>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   </a:t>
            </a:r>
          </a:p>
        </p:txBody>
      </p:sp>
      <p:sp>
        <p:nvSpPr>
          <p:cNvPr id="3" name="Text Placeholder 2">
            <a:extLst>
              <a:ext uri="{FF2B5EF4-FFF2-40B4-BE49-F238E27FC236}">
                <a16:creationId xmlns:a16="http://schemas.microsoft.com/office/drawing/2014/main" id="{745E4ECD-8422-A457-98C2-F9F33DB92362}"/>
              </a:ext>
            </a:extLst>
          </p:cNvPr>
          <p:cNvSpPr>
            <a:spLocks noGrp="1"/>
          </p:cNvSpPr>
          <p:nvPr>
            <p:ph type="body" idx="1"/>
          </p:nvPr>
        </p:nvSpPr>
        <p:spPr>
          <a:xfrm>
            <a:off x="1991638" y="387087"/>
            <a:ext cx="9086552" cy="2387601"/>
          </a:xfrm>
        </p:spPr>
        <p:txBody>
          <a:bodyPr vert="horz" lIns="91440" tIns="45720" rIns="91440" bIns="45720" rtlCol="0" anchor="ctr">
            <a:normAutofit/>
          </a:bodyPr>
          <a:lstStyle/>
          <a:p>
            <a:pPr algn="ctr"/>
            <a:r>
              <a:rPr lang="en-US" sz="3200" b="1" dirty="0">
                <a:solidFill>
                  <a:schemeClr val="tx1"/>
                </a:solidFill>
              </a:rPr>
              <a:t>Student A struggles with fatigue and brain fog, but has back to back lectures for 6 hours on a Tuesday. They struggle to be at their best and make effective notes by hour 4.</a:t>
            </a:r>
            <a:endParaRPr lang="en-US" sz="3200" b="1" kern="1200" dirty="0">
              <a:solidFill>
                <a:schemeClr val="tx1"/>
              </a:solidFill>
              <a:latin typeface="+mn-lt"/>
              <a:ea typeface="+mn-ea"/>
              <a:cs typeface="+mn-cs"/>
            </a:endParaRPr>
          </a:p>
        </p:txBody>
      </p:sp>
      <p:pic>
        <p:nvPicPr>
          <p:cNvPr id="9" name="Graphic 8" descr="Questions">
            <a:extLst>
              <a:ext uri="{FF2B5EF4-FFF2-40B4-BE49-F238E27FC236}">
                <a16:creationId xmlns:a16="http://schemas.microsoft.com/office/drawing/2014/main" id="{9C4822B5-FB2F-763E-81FF-9CC0407F85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0" y="506186"/>
            <a:ext cx="1876168" cy="1876168"/>
          </a:xfrm>
          <a:prstGeom prst="rect">
            <a:avLst/>
          </a:prstGeom>
        </p:spPr>
      </p:pic>
      <p:sp>
        <p:nvSpPr>
          <p:cNvPr id="4" name="Text Placeholder 2">
            <a:extLst>
              <a:ext uri="{FF2B5EF4-FFF2-40B4-BE49-F238E27FC236}">
                <a16:creationId xmlns:a16="http://schemas.microsoft.com/office/drawing/2014/main" id="{5E69F4CA-C983-2FEA-2CBB-E51BCC09757B}"/>
              </a:ext>
            </a:extLst>
          </p:cNvPr>
          <p:cNvSpPr txBox="1">
            <a:spLocks/>
          </p:cNvSpPr>
          <p:nvPr/>
        </p:nvSpPr>
        <p:spPr>
          <a:xfrm>
            <a:off x="115470" y="2944090"/>
            <a:ext cx="10537012" cy="3769861"/>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F7972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buFont typeface="Arial" panose="020B0604020202020204" pitchFamily="34" charset="0"/>
              <a:buChar char="•"/>
            </a:pPr>
            <a:r>
              <a:rPr lang="en-US" sz="3200" dirty="0"/>
              <a:t>Lecturers are reminded to finish 10 minutes before the end of the hour to provide a short break </a:t>
            </a:r>
          </a:p>
          <a:p>
            <a:pPr marL="457200" indent="-457200">
              <a:lnSpc>
                <a:spcPct val="150000"/>
              </a:lnSpc>
              <a:buFont typeface="Arial" panose="020B0604020202020204" pitchFamily="34" charset="0"/>
              <a:buChar char="•"/>
            </a:pPr>
            <a:r>
              <a:rPr lang="en-US" sz="3200" dirty="0"/>
              <a:t>Lectures are recorded, so Student A can watch them when she’s feeling better </a:t>
            </a:r>
          </a:p>
          <a:p>
            <a:pPr marL="457200" indent="-457200">
              <a:lnSpc>
                <a:spcPct val="150000"/>
              </a:lnSpc>
              <a:buFont typeface="Arial" panose="020B0604020202020204" pitchFamily="34" charset="0"/>
              <a:buChar char="•"/>
            </a:pPr>
            <a:r>
              <a:rPr lang="en-US" sz="3200" dirty="0"/>
              <a:t>Student A receives voice to text software which she can use as a basis for notes </a:t>
            </a:r>
          </a:p>
        </p:txBody>
      </p:sp>
    </p:spTree>
    <p:extLst>
      <p:ext uri="{BB962C8B-B14F-4D97-AF65-F5344CB8AC3E}">
        <p14:creationId xmlns:p14="http://schemas.microsoft.com/office/powerpoint/2010/main" val="19861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292-B5D1-7188-6310-4810576ABEDC}"/>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   </a:t>
            </a:r>
          </a:p>
        </p:txBody>
      </p:sp>
      <p:sp>
        <p:nvSpPr>
          <p:cNvPr id="4" name="Text Placeholder 2">
            <a:extLst>
              <a:ext uri="{FF2B5EF4-FFF2-40B4-BE49-F238E27FC236}">
                <a16:creationId xmlns:a16="http://schemas.microsoft.com/office/drawing/2014/main" id="{5E69F4CA-C983-2FEA-2CBB-E51BCC09757B}"/>
              </a:ext>
            </a:extLst>
          </p:cNvPr>
          <p:cNvSpPr txBox="1">
            <a:spLocks/>
          </p:cNvSpPr>
          <p:nvPr/>
        </p:nvSpPr>
        <p:spPr>
          <a:xfrm>
            <a:off x="466022" y="2944365"/>
            <a:ext cx="10018263" cy="3407724"/>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F7972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60000"/>
              </a:lnSpc>
              <a:buFont typeface="Arial" panose="020B0604020202020204" pitchFamily="34" charset="0"/>
              <a:buChar char="•"/>
            </a:pPr>
            <a:r>
              <a:rPr lang="en-US" sz="3200" dirty="0"/>
              <a:t>Student B is provided with noise cancelling headphones to wear as needed</a:t>
            </a:r>
          </a:p>
          <a:p>
            <a:pPr marL="457200" indent="-457200">
              <a:lnSpc>
                <a:spcPct val="160000"/>
              </a:lnSpc>
              <a:buFont typeface="Arial" panose="020B0604020202020204" pitchFamily="34" charset="0"/>
              <a:buChar char="•"/>
            </a:pPr>
            <a:r>
              <a:rPr lang="en-US" sz="3200" dirty="0"/>
              <a:t>Student B always has access to a quiet room on campus to rest </a:t>
            </a:r>
          </a:p>
          <a:p>
            <a:pPr marL="457200" indent="-457200">
              <a:lnSpc>
                <a:spcPct val="160000"/>
              </a:lnSpc>
              <a:buFont typeface="Arial" panose="020B0604020202020204" pitchFamily="34" charset="0"/>
              <a:buChar char="•"/>
            </a:pPr>
            <a:r>
              <a:rPr lang="en-US" sz="3200" dirty="0"/>
              <a:t>Student B leaves all lectures a few moments early to avoid crowds. Their lecturers are aware of why they need to do this.</a:t>
            </a:r>
          </a:p>
        </p:txBody>
      </p:sp>
      <p:sp>
        <p:nvSpPr>
          <p:cNvPr id="7" name="Text Placeholder 2">
            <a:extLst>
              <a:ext uri="{FF2B5EF4-FFF2-40B4-BE49-F238E27FC236}">
                <a16:creationId xmlns:a16="http://schemas.microsoft.com/office/drawing/2014/main" id="{4B0732A1-DD8C-471A-88F3-B0BA8EAD5E14}"/>
              </a:ext>
            </a:extLst>
          </p:cNvPr>
          <p:cNvSpPr txBox="1">
            <a:spLocks/>
          </p:cNvSpPr>
          <p:nvPr/>
        </p:nvSpPr>
        <p:spPr>
          <a:xfrm>
            <a:off x="1991638" y="387087"/>
            <a:ext cx="9086552" cy="238760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F7972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b="1">
                <a:solidFill>
                  <a:schemeClr val="tx1"/>
                </a:solidFill>
              </a:rPr>
              <a:t>Student B struggles with sensory overload when in busy or loud places, and finds busy times around lectures particularly difficult</a:t>
            </a:r>
            <a:endParaRPr lang="en-US" sz="3200" b="1" dirty="0">
              <a:solidFill>
                <a:schemeClr val="tx1"/>
              </a:solidFill>
            </a:endParaRPr>
          </a:p>
        </p:txBody>
      </p:sp>
      <p:pic>
        <p:nvPicPr>
          <p:cNvPr id="8" name="Graphic 7" descr="Questions">
            <a:extLst>
              <a:ext uri="{FF2B5EF4-FFF2-40B4-BE49-F238E27FC236}">
                <a16:creationId xmlns:a16="http://schemas.microsoft.com/office/drawing/2014/main" id="{25D779C7-CA1E-4063-B48C-3FC6FA3DC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0" y="506186"/>
            <a:ext cx="1876168" cy="1876168"/>
          </a:xfrm>
          <a:prstGeom prst="rect">
            <a:avLst/>
          </a:prstGeom>
        </p:spPr>
      </p:pic>
    </p:spTree>
    <p:extLst>
      <p:ext uri="{BB962C8B-B14F-4D97-AF65-F5344CB8AC3E}">
        <p14:creationId xmlns:p14="http://schemas.microsoft.com/office/powerpoint/2010/main" val="1513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292-B5D1-7188-6310-4810576ABEDC}"/>
              </a:ext>
            </a:extLst>
          </p:cNvPr>
          <p:cNvSpPr>
            <a:spLocks noGrp="1"/>
          </p:cNvSpPr>
          <p:nvPr>
            <p:ph type="title"/>
          </p:nvPr>
        </p:nvSpPr>
        <p:spPr>
          <a:xfrm>
            <a:off x="7041856" y="2944090"/>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   </a:t>
            </a:r>
          </a:p>
        </p:txBody>
      </p:sp>
      <p:sp>
        <p:nvSpPr>
          <p:cNvPr id="4" name="Text Placeholder 2">
            <a:extLst>
              <a:ext uri="{FF2B5EF4-FFF2-40B4-BE49-F238E27FC236}">
                <a16:creationId xmlns:a16="http://schemas.microsoft.com/office/drawing/2014/main" id="{5E69F4CA-C983-2FEA-2CBB-E51BCC09757B}"/>
              </a:ext>
            </a:extLst>
          </p:cNvPr>
          <p:cNvSpPr txBox="1">
            <a:spLocks/>
          </p:cNvSpPr>
          <p:nvPr/>
        </p:nvSpPr>
        <p:spPr>
          <a:xfrm>
            <a:off x="541178" y="2944090"/>
            <a:ext cx="9484565" cy="3407724"/>
          </a:xfrm>
          <a:prstGeom prst="rect">
            <a:avLst/>
          </a:prstGeom>
        </p:spPr>
        <p:txBody>
          <a:bodyPr vert="horz" lIns="91440" tIns="45720" rIns="91440" bIns="45720" rtlCol="0" anchor="b">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F7972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50000"/>
              </a:lnSpc>
              <a:buFont typeface="Arial" panose="020B0604020202020204" pitchFamily="34" charset="0"/>
              <a:buChar char="•"/>
            </a:pPr>
            <a:r>
              <a:rPr lang="en-US" sz="3200" dirty="0"/>
              <a:t>Student C is provided with a Peer Mentor, who has had similar experiences, and attends the Disabled Students Society</a:t>
            </a:r>
          </a:p>
          <a:p>
            <a:pPr marL="457200" indent="-457200">
              <a:lnSpc>
                <a:spcPct val="150000"/>
              </a:lnSpc>
              <a:buFont typeface="Arial" panose="020B0604020202020204" pitchFamily="34" charset="0"/>
              <a:buChar char="•"/>
            </a:pPr>
            <a:r>
              <a:rPr lang="en-US" sz="3200" dirty="0"/>
              <a:t>Student C completes a Support Plan with the Disability team, which is shared with her teaching staff so they’re aware of her support needs</a:t>
            </a:r>
          </a:p>
        </p:txBody>
      </p:sp>
      <p:sp>
        <p:nvSpPr>
          <p:cNvPr id="8" name="Text Placeholder 2">
            <a:extLst>
              <a:ext uri="{FF2B5EF4-FFF2-40B4-BE49-F238E27FC236}">
                <a16:creationId xmlns:a16="http://schemas.microsoft.com/office/drawing/2014/main" id="{4648160F-BD50-460A-9EFD-6E5697F5A417}"/>
              </a:ext>
            </a:extLst>
          </p:cNvPr>
          <p:cNvSpPr txBox="1">
            <a:spLocks/>
          </p:cNvSpPr>
          <p:nvPr/>
        </p:nvSpPr>
        <p:spPr>
          <a:xfrm>
            <a:off x="1991638" y="387087"/>
            <a:ext cx="9086552" cy="238760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rgbClr val="F7972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b="1" dirty="0">
                <a:solidFill>
                  <a:schemeClr val="tx1"/>
                </a:solidFill>
              </a:rPr>
              <a:t>Student C is worried about fitting in at university. They are concerned about making friends with other students, or asking their lecturers for the adjustments they need</a:t>
            </a:r>
          </a:p>
        </p:txBody>
      </p:sp>
      <p:pic>
        <p:nvPicPr>
          <p:cNvPr id="10" name="Graphic 9" descr="Questions">
            <a:extLst>
              <a:ext uri="{FF2B5EF4-FFF2-40B4-BE49-F238E27FC236}">
                <a16:creationId xmlns:a16="http://schemas.microsoft.com/office/drawing/2014/main" id="{79E13A19-2DEA-43EC-96DE-8670B2648F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470" y="506186"/>
            <a:ext cx="1876168" cy="1876168"/>
          </a:xfrm>
          <a:prstGeom prst="rect">
            <a:avLst/>
          </a:prstGeom>
        </p:spPr>
      </p:pic>
    </p:spTree>
    <p:extLst>
      <p:ext uri="{BB962C8B-B14F-4D97-AF65-F5344CB8AC3E}">
        <p14:creationId xmlns:p14="http://schemas.microsoft.com/office/powerpoint/2010/main" val="98317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8F1C7-CA20-5CDC-76D1-B1FC5CAD189A}"/>
              </a:ext>
            </a:extLst>
          </p:cNvPr>
          <p:cNvSpPr>
            <a:spLocks noGrp="1"/>
          </p:cNvSpPr>
          <p:nvPr>
            <p:ph type="title"/>
          </p:nvPr>
        </p:nvSpPr>
        <p:spPr>
          <a:xfrm>
            <a:off x="6094105" y="802955"/>
            <a:ext cx="4977976" cy="1454051"/>
          </a:xfrm>
        </p:spPr>
        <p:txBody>
          <a:bodyPr>
            <a:normAutofit/>
          </a:bodyPr>
          <a:lstStyle/>
          <a:p>
            <a:r>
              <a:rPr lang="en-US" sz="3600" b="1" dirty="0">
                <a:solidFill>
                  <a:schemeClr val="tx2"/>
                </a:solidFill>
              </a:rPr>
              <a:t>Inclusive Transitions </a:t>
            </a:r>
          </a:p>
        </p:txBody>
      </p:sp>
      <p:pic>
        <p:nvPicPr>
          <p:cNvPr id="7" name="Graphic 6" descr="Books">
            <a:extLst>
              <a:ext uri="{FF2B5EF4-FFF2-40B4-BE49-F238E27FC236}">
                <a16:creationId xmlns:a16="http://schemas.microsoft.com/office/drawing/2014/main" id="{601B8004-02E1-C194-8D38-4E87FF098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6" name="Content Placeholder 2">
            <a:extLst>
              <a:ext uri="{FF2B5EF4-FFF2-40B4-BE49-F238E27FC236}">
                <a16:creationId xmlns:a16="http://schemas.microsoft.com/office/drawing/2014/main" id="{A407071F-4C91-9A45-8BD5-B86A297A633C}"/>
              </a:ext>
            </a:extLst>
          </p:cNvPr>
          <p:cNvSpPr>
            <a:spLocks noGrp="1"/>
          </p:cNvSpPr>
          <p:nvPr>
            <p:ph idx="1"/>
          </p:nvPr>
        </p:nvSpPr>
        <p:spPr>
          <a:xfrm>
            <a:off x="6090573" y="1966586"/>
            <a:ext cx="5596211" cy="4094385"/>
          </a:xfrm>
        </p:spPr>
        <p:txBody>
          <a:bodyPr anchor="ctr">
            <a:normAutofit/>
          </a:bodyPr>
          <a:lstStyle/>
          <a:p>
            <a:r>
              <a:rPr lang="en-US" sz="2400" dirty="0">
                <a:solidFill>
                  <a:schemeClr val="tx2"/>
                </a:solidFill>
              </a:rPr>
              <a:t>A resource for students who might need additional support at university </a:t>
            </a:r>
          </a:p>
          <a:p>
            <a:r>
              <a:rPr lang="en-US" sz="2400" dirty="0">
                <a:solidFill>
                  <a:schemeClr val="tx2"/>
                </a:solidFill>
              </a:rPr>
              <a:t>Covers</a:t>
            </a:r>
          </a:p>
          <a:p>
            <a:pPr lvl="1"/>
            <a:r>
              <a:rPr lang="en-US" dirty="0">
                <a:solidFill>
                  <a:schemeClr val="tx2"/>
                </a:solidFill>
              </a:rPr>
              <a:t>Research</a:t>
            </a:r>
          </a:p>
          <a:p>
            <a:pPr lvl="1"/>
            <a:r>
              <a:rPr lang="en-US" dirty="0">
                <a:solidFill>
                  <a:schemeClr val="tx2"/>
                </a:solidFill>
              </a:rPr>
              <a:t>Applications</a:t>
            </a:r>
          </a:p>
          <a:p>
            <a:pPr lvl="1"/>
            <a:r>
              <a:rPr lang="en-US" dirty="0">
                <a:solidFill>
                  <a:schemeClr val="tx2"/>
                </a:solidFill>
              </a:rPr>
              <a:t>decision making</a:t>
            </a:r>
          </a:p>
          <a:p>
            <a:pPr lvl="1"/>
            <a:r>
              <a:rPr lang="en-US" dirty="0">
                <a:solidFill>
                  <a:schemeClr val="tx2"/>
                </a:solidFill>
              </a:rPr>
              <a:t>transition </a:t>
            </a:r>
          </a:p>
          <a:p>
            <a:r>
              <a:rPr lang="en-US" sz="2400" dirty="0">
                <a:solidFill>
                  <a:schemeClr val="tx2"/>
                </a:solidFill>
              </a:rPr>
              <a:t>Activities to help you build your self reflection and advocacy skills </a:t>
            </a:r>
          </a:p>
          <a:p>
            <a:r>
              <a:rPr lang="en-US" sz="2400" dirty="0">
                <a:solidFill>
                  <a:schemeClr val="tx2"/>
                </a:solidFill>
              </a:rPr>
              <a:t>Large print available </a:t>
            </a:r>
          </a:p>
        </p:txBody>
      </p:sp>
      <p:grpSp>
        <p:nvGrpSpPr>
          <p:cNvPr id="37"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38"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210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8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6F2A-2400-494A-95A3-7CCC60436F88}"/>
              </a:ext>
            </a:extLst>
          </p:cNvPr>
          <p:cNvSpPr>
            <a:spLocks noGrp="1"/>
          </p:cNvSpPr>
          <p:nvPr>
            <p:ph type="ctrTitle"/>
          </p:nvPr>
        </p:nvSpPr>
        <p:spPr>
          <a:xfrm>
            <a:off x="341586" y="1609796"/>
            <a:ext cx="7695509" cy="2001099"/>
          </a:xfrm>
        </p:spPr>
        <p:txBody>
          <a:bodyPr>
            <a:normAutofit fontScale="90000"/>
          </a:bodyPr>
          <a:lstStyle/>
          <a:p>
            <a:pPr algn="l"/>
            <a:r>
              <a:rPr lang="en-GB" sz="7200" b="1" dirty="0">
                <a:solidFill>
                  <a:srgbClr val="006676"/>
                </a:solidFill>
              </a:rPr>
              <a:t>Inclusive Transitions</a:t>
            </a:r>
          </a:p>
        </p:txBody>
      </p:sp>
      <p:sp>
        <p:nvSpPr>
          <p:cNvPr id="5" name="Subtitle 4">
            <a:extLst>
              <a:ext uri="{FF2B5EF4-FFF2-40B4-BE49-F238E27FC236}">
                <a16:creationId xmlns:a16="http://schemas.microsoft.com/office/drawing/2014/main" id="{738E9733-DC63-61CD-7D39-5A2D951E2C7E}"/>
              </a:ext>
            </a:extLst>
          </p:cNvPr>
          <p:cNvSpPr>
            <a:spLocks noGrp="1"/>
          </p:cNvSpPr>
          <p:nvPr>
            <p:ph type="subTitle" idx="1"/>
          </p:nvPr>
        </p:nvSpPr>
        <p:spPr>
          <a:xfrm>
            <a:off x="422471" y="3610895"/>
            <a:ext cx="7533737" cy="1655762"/>
          </a:xfrm>
        </p:spPr>
        <p:txBody>
          <a:bodyPr/>
          <a:lstStyle/>
          <a:p>
            <a:r>
              <a:rPr lang="en-US" dirty="0"/>
              <a:t>Moving into Higher Education</a:t>
            </a:r>
          </a:p>
        </p:txBody>
      </p:sp>
    </p:spTree>
    <p:extLst>
      <p:ext uri="{BB962C8B-B14F-4D97-AF65-F5344CB8AC3E}">
        <p14:creationId xmlns:p14="http://schemas.microsoft.com/office/powerpoint/2010/main" val="167810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49F7A-2249-45B4-B933-EBE06B4CB5AD}"/>
              </a:ext>
            </a:extLst>
          </p:cNvPr>
          <p:cNvSpPr>
            <a:spLocks noGrp="1"/>
          </p:cNvSpPr>
          <p:nvPr>
            <p:ph type="title"/>
          </p:nvPr>
        </p:nvSpPr>
        <p:spPr>
          <a:xfrm>
            <a:off x="149268" y="102078"/>
            <a:ext cx="8161421" cy="1325563"/>
          </a:xfrm>
        </p:spPr>
        <p:txBody>
          <a:bodyPr/>
          <a:lstStyle/>
          <a:p>
            <a:r>
              <a:rPr lang="en-GB" b="1" dirty="0"/>
              <a:t>What is Higher Education?</a:t>
            </a:r>
          </a:p>
        </p:txBody>
      </p:sp>
      <p:graphicFrame>
        <p:nvGraphicFramePr>
          <p:cNvPr id="4" name="Content Placeholder 3">
            <a:extLst>
              <a:ext uri="{FF2B5EF4-FFF2-40B4-BE49-F238E27FC236}">
                <a16:creationId xmlns:a16="http://schemas.microsoft.com/office/drawing/2014/main" id="{164A7134-DC2F-443A-B5D6-3E9016A9C0EE}"/>
              </a:ext>
            </a:extLst>
          </p:cNvPr>
          <p:cNvGraphicFramePr>
            <a:graphicFrameLocks noGrp="1"/>
          </p:cNvGraphicFramePr>
          <p:nvPr>
            <p:ph idx="1"/>
            <p:extLst>
              <p:ext uri="{D42A27DB-BD31-4B8C-83A1-F6EECF244321}">
                <p14:modId xmlns:p14="http://schemas.microsoft.com/office/powerpoint/2010/main" val="4056052080"/>
              </p:ext>
            </p:extLst>
          </p:nvPr>
        </p:nvGraphicFramePr>
        <p:xfrm>
          <a:off x="388307" y="1528174"/>
          <a:ext cx="11803693" cy="5227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55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49F7A-2249-45B4-B933-EBE06B4CB5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There is a range of support available in Higher Education</a:t>
            </a:r>
          </a:p>
        </p:txBody>
      </p:sp>
      <p:pic>
        <p:nvPicPr>
          <p:cNvPr id="6" name="Online Media 5" descr="University is Supportive">
            <a:hlinkClick r:id="" action="ppaction://media"/>
            <a:extLst>
              <a:ext uri="{FF2B5EF4-FFF2-40B4-BE49-F238E27FC236}">
                <a16:creationId xmlns:a16="http://schemas.microsoft.com/office/drawing/2014/main" id="{C38CEEC2-DB0D-4973-6731-7C0487A21369}"/>
              </a:ext>
            </a:extLst>
          </p:cNvPr>
          <p:cNvPicPr>
            <a:picLocks noGrp="1" noRot="1" noChangeAspect="1"/>
          </p:cNvPicPr>
          <p:nvPr>
            <p:ph idx="1"/>
            <a:videoFile r:link="rId1"/>
          </p:nvPr>
        </p:nvPicPr>
        <p:blipFill>
          <a:blip r:embed="rId4"/>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34905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D0CAF1-5ABC-4B3F-B1A5-A11E8CE29B27}"/>
              </a:ext>
            </a:extLst>
          </p:cNvPr>
          <p:cNvSpPr>
            <a:spLocks noGrp="1"/>
          </p:cNvSpPr>
          <p:nvPr>
            <p:ph type="title"/>
          </p:nvPr>
        </p:nvSpPr>
        <p:spPr>
          <a:xfrm>
            <a:off x="804672" y="1412489"/>
            <a:ext cx="2871095" cy="2127124"/>
          </a:xfrm>
        </p:spPr>
        <p:txBody>
          <a:bodyPr vert="horz" lIns="91440" tIns="45720" rIns="91440" bIns="45720" rtlCol="0" anchor="t">
            <a:normAutofit/>
          </a:bodyPr>
          <a:lstStyle/>
          <a:p>
            <a:r>
              <a:rPr lang="en-US" sz="3600" b="1" kern="1200" dirty="0">
                <a:solidFill>
                  <a:schemeClr val="bg1"/>
                </a:solidFill>
                <a:latin typeface="+mj-lt"/>
                <a:ea typeface="+mj-ea"/>
                <a:cs typeface="+mj-cs"/>
              </a:rPr>
              <a:t>Student</a:t>
            </a:r>
            <a:r>
              <a:rPr lang="en-US" sz="3600" b="1" kern="1200" spc="300" dirty="0">
                <a:solidFill>
                  <a:schemeClr val="bg1"/>
                </a:solidFill>
                <a:latin typeface="+mj-lt"/>
                <a:ea typeface="+mj-ea"/>
                <a:cs typeface="+mj-cs"/>
              </a:rPr>
              <a:t> </a:t>
            </a:r>
            <a:r>
              <a:rPr lang="en-US" sz="3600" b="1" kern="1200" dirty="0">
                <a:solidFill>
                  <a:schemeClr val="bg1"/>
                </a:solidFill>
                <a:latin typeface="+mj-lt"/>
                <a:ea typeface="+mj-ea"/>
                <a:cs typeface="+mj-cs"/>
              </a:rPr>
              <a:t>support</a:t>
            </a:r>
            <a:r>
              <a:rPr lang="en-US" sz="3600" b="1" kern="1200" spc="300" dirty="0">
                <a:solidFill>
                  <a:schemeClr val="bg1"/>
                </a:solidFill>
                <a:latin typeface="+mj-lt"/>
                <a:ea typeface="+mj-ea"/>
                <a:cs typeface="+mj-cs"/>
              </a:rPr>
              <a:t> </a:t>
            </a:r>
          </a:p>
        </p:txBody>
      </p:sp>
      <p:sp>
        <p:nvSpPr>
          <p:cNvPr id="3" name="Content Placeholder 2">
            <a:extLst>
              <a:ext uri="{FF2B5EF4-FFF2-40B4-BE49-F238E27FC236}">
                <a16:creationId xmlns:a16="http://schemas.microsoft.com/office/drawing/2014/main" id="{D4F929AE-DAB6-466F-82A5-1354B8978F41}"/>
              </a:ext>
            </a:extLst>
          </p:cNvPr>
          <p:cNvSpPr>
            <a:spLocks noGrp="1"/>
          </p:cNvSpPr>
          <p:nvPr>
            <p:ph idx="1"/>
          </p:nvPr>
        </p:nvSpPr>
        <p:spPr>
          <a:xfrm>
            <a:off x="4718434" y="627270"/>
            <a:ext cx="6906890" cy="6030313"/>
          </a:xfrm>
        </p:spPr>
        <p:txBody>
          <a:bodyPr vert="horz" lIns="91440" tIns="45720" rIns="91440" bIns="45720" rtlCol="0">
            <a:normAutofit lnSpcReduction="10000"/>
          </a:bodyPr>
          <a:lstStyle/>
          <a:p>
            <a:pPr marL="0" indent="0">
              <a:buNone/>
            </a:pPr>
            <a:r>
              <a:rPr lang="en-US" sz="2400" b="1" dirty="0"/>
              <a:t>There is a wide range of support available in Higher </a:t>
            </a:r>
            <a:br>
              <a:rPr lang="en-US" sz="2400" b="1" dirty="0"/>
            </a:br>
            <a:r>
              <a:rPr lang="en-US" sz="2400" b="1" dirty="0"/>
              <a:t>Education, from a range of teams including: </a:t>
            </a:r>
          </a:p>
          <a:p>
            <a:r>
              <a:rPr lang="en-US" sz="2400" dirty="0"/>
              <a:t>Disability support </a:t>
            </a:r>
          </a:p>
          <a:p>
            <a:r>
              <a:rPr lang="en-US" sz="2400" dirty="0"/>
              <a:t>Money advice </a:t>
            </a:r>
          </a:p>
          <a:p>
            <a:r>
              <a:rPr lang="en-US" sz="2400" dirty="0"/>
              <a:t>Libraries/study centers </a:t>
            </a:r>
          </a:p>
          <a:p>
            <a:r>
              <a:rPr lang="en-US" sz="2400" dirty="0"/>
              <a:t>Student health </a:t>
            </a:r>
          </a:p>
          <a:p>
            <a:r>
              <a:rPr lang="en-US" sz="2400" dirty="0"/>
              <a:t>Peer mentors/communities like Disabled Student Society</a:t>
            </a:r>
          </a:p>
          <a:p>
            <a:r>
              <a:rPr lang="en-US" sz="2400" dirty="0"/>
              <a:t>Wellbeing</a:t>
            </a:r>
          </a:p>
          <a:p>
            <a:r>
              <a:rPr lang="en-US" sz="2400" dirty="0"/>
              <a:t>Accommodation </a:t>
            </a:r>
          </a:p>
          <a:p>
            <a:r>
              <a:rPr lang="en-US" sz="2400" dirty="0"/>
              <a:t>IT services </a:t>
            </a:r>
          </a:p>
          <a:p>
            <a:pPr marL="0" indent="0">
              <a:buNone/>
            </a:pPr>
            <a:r>
              <a:rPr lang="en-US" sz="2400" dirty="0"/>
              <a:t>The support they’ll offer with depend on your needs but could include study skills workshops, mental health support, assistive technology, adjusted study programmes, exam adjustments and much more.</a:t>
            </a:r>
          </a:p>
        </p:txBody>
      </p:sp>
    </p:spTree>
    <p:extLst>
      <p:ext uri="{BB962C8B-B14F-4D97-AF65-F5344CB8AC3E}">
        <p14:creationId xmlns:p14="http://schemas.microsoft.com/office/powerpoint/2010/main" val="335816760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D0CAF1-5ABC-4B3F-B1A5-A11E8CE29B27}"/>
              </a:ext>
            </a:extLst>
          </p:cNvPr>
          <p:cNvSpPr>
            <a:spLocks noGrp="1"/>
          </p:cNvSpPr>
          <p:nvPr>
            <p:ph type="title"/>
          </p:nvPr>
        </p:nvSpPr>
        <p:spPr>
          <a:xfrm>
            <a:off x="686834" y="1153572"/>
            <a:ext cx="3200400" cy="4461163"/>
          </a:xfrm>
        </p:spPr>
        <p:txBody>
          <a:bodyPr>
            <a:normAutofit/>
          </a:bodyPr>
          <a:lstStyle/>
          <a:p>
            <a:r>
              <a:rPr lang="en-GB" b="1" dirty="0">
                <a:solidFill>
                  <a:srgbClr val="FFFFFF"/>
                </a:solidFill>
              </a:rPr>
              <a:t>Disabled Student Allowance</a:t>
            </a:r>
            <a:br>
              <a:rPr lang="en-GB" b="1" dirty="0">
                <a:solidFill>
                  <a:srgbClr val="FFFFFF"/>
                </a:solidFill>
              </a:rPr>
            </a:br>
            <a:r>
              <a:rPr lang="en-GB" b="1" dirty="0">
                <a:solidFill>
                  <a:srgbClr val="FFFFFF"/>
                </a:solidFill>
              </a:rPr>
              <a:t>(Part of Student Finance)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EF29BF09-49D4-1446-0852-BAEF8A2B5AD0}"/>
              </a:ext>
            </a:extLst>
          </p:cNvPr>
          <p:cNvSpPr txBox="1">
            <a:spLocks/>
          </p:cNvSpPr>
          <p:nvPr/>
        </p:nvSpPr>
        <p:spPr>
          <a:xfrm>
            <a:off x="4447307" y="586219"/>
            <a:ext cx="7287493" cy="58563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DSA helps with extra costs students might have as a direct result of their disability or additional needs. You can apply if you have a disability which affects your ability to study, such as: </a:t>
            </a:r>
          </a:p>
          <a:p>
            <a:pPr marL="0" indent="0">
              <a:buNone/>
            </a:pPr>
            <a:r>
              <a:rPr lang="en-GB" b="1" dirty="0"/>
              <a:t>Specific learning difficulties, mental health conditions, physical or sensory disabilities and long term health conditions</a:t>
            </a:r>
          </a:p>
          <a:p>
            <a:pPr marL="0" indent="0">
              <a:buNone/>
            </a:pPr>
            <a:r>
              <a:rPr lang="en-GB" dirty="0"/>
              <a:t>DSA can pay for </a:t>
            </a:r>
          </a:p>
          <a:p>
            <a:pPr>
              <a:buFontTx/>
              <a:buChar char="-"/>
            </a:pPr>
            <a:r>
              <a:rPr lang="en-GB" dirty="0"/>
              <a:t>Specialist equipment like ergonomic chairs </a:t>
            </a:r>
          </a:p>
          <a:p>
            <a:pPr>
              <a:buFontTx/>
              <a:buChar char="-"/>
            </a:pPr>
            <a:r>
              <a:rPr lang="en-GB" dirty="0"/>
              <a:t>Non-medical helpers, such as BSL interpreters</a:t>
            </a:r>
          </a:p>
          <a:p>
            <a:pPr>
              <a:buFontTx/>
              <a:buChar char="-"/>
            </a:pPr>
            <a:r>
              <a:rPr lang="en-GB" dirty="0"/>
              <a:t>Day to day costs, like photocopying </a:t>
            </a:r>
          </a:p>
          <a:p>
            <a:pPr>
              <a:buFontTx/>
              <a:buChar char="-"/>
            </a:pPr>
            <a:r>
              <a:rPr lang="en-GB" dirty="0"/>
              <a:t>Additional travel costs</a:t>
            </a:r>
          </a:p>
        </p:txBody>
      </p:sp>
    </p:spTree>
    <p:extLst>
      <p:ext uri="{BB962C8B-B14F-4D97-AF65-F5344CB8AC3E}">
        <p14:creationId xmlns:p14="http://schemas.microsoft.com/office/powerpoint/2010/main" val="47448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Support for SEND Students at University">
            <a:hlinkClick r:id="" action="ppaction://media"/>
            <a:extLst>
              <a:ext uri="{FF2B5EF4-FFF2-40B4-BE49-F238E27FC236}">
                <a16:creationId xmlns:a16="http://schemas.microsoft.com/office/drawing/2014/main" id="{FD984F23-D5C1-4902-9115-A979CF733E4A}"/>
              </a:ext>
            </a:extLst>
          </p:cNvPr>
          <p:cNvPicPr>
            <a:picLocks noRot="1" noChangeAspect="1"/>
          </p:cNvPicPr>
          <p:nvPr>
            <a:videoFile r:link="rId1"/>
          </p:nvPr>
        </p:nvPicPr>
        <p:blipFill>
          <a:blip r:embed="rId4"/>
          <a:stretch>
            <a:fillRect/>
          </a:stretch>
        </p:blipFill>
        <p:spPr>
          <a:xfrm>
            <a:off x="1660715" y="914400"/>
            <a:ext cx="8794369" cy="4968819"/>
          </a:xfrm>
          <a:prstGeom prst="rect">
            <a:avLst/>
          </a:prstGeom>
        </p:spPr>
      </p:pic>
    </p:spTree>
    <p:extLst>
      <p:ext uri="{BB962C8B-B14F-4D97-AF65-F5344CB8AC3E}">
        <p14:creationId xmlns:p14="http://schemas.microsoft.com/office/powerpoint/2010/main" val="17474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233F23D-7BC9-43EB-B2D9-27E15CD87707}"/>
              </a:ext>
            </a:extLst>
          </p:cNvPr>
          <p:cNvSpPr>
            <a:spLocks noGrp="1"/>
          </p:cNvSpPr>
          <p:nvPr>
            <p:ph type="title"/>
          </p:nvPr>
        </p:nvSpPr>
        <p:spPr>
          <a:xfrm>
            <a:off x="1524000" y="929452"/>
            <a:ext cx="9144000" cy="2526738"/>
          </a:xfrm>
        </p:spPr>
        <p:txBody>
          <a:bodyPr vert="horz" lIns="91440" tIns="45720" rIns="91440" bIns="45720" rtlCol="0" anchor="b">
            <a:normAutofit/>
          </a:bodyPr>
          <a:lstStyle/>
          <a:p>
            <a:pPr algn="ctr"/>
            <a:r>
              <a:rPr lang="en-US" sz="5600" kern="1200">
                <a:solidFill>
                  <a:srgbClr val="FFFFFF"/>
                </a:solidFill>
                <a:latin typeface="+mj-lt"/>
                <a:ea typeface="+mj-ea"/>
                <a:cs typeface="+mj-cs"/>
              </a:rPr>
              <a:t>Support will look different for everyone, because everyone has different support needs</a:t>
            </a:r>
          </a:p>
        </p:txBody>
      </p:sp>
      <p:sp>
        <p:nvSpPr>
          <p:cNvPr id="14"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359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292-B5D1-7188-6310-4810576ABEDC}"/>
              </a:ext>
            </a:extLst>
          </p:cNvPr>
          <p:cNvSpPr>
            <a:spLocks noGrp="1"/>
          </p:cNvSpPr>
          <p:nvPr>
            <p:ph type="title"/>
          </p:nvPr>
        </p:nvSpPr>
        <p:spPr/>
        <p:txBody>
          <a:bodyPr/>
          <a:lstStyle/>
          <a:p>
            <a:r>
              <a:rPr lang="en-US" b="1" dirty="0"/>
              <a:t>Advocating for yourself is important in accessing support.</a:t>
            </a:r>
          </a:p>
        </p:txBody>
      </p:sp>
      <p:sp>
        <p:nvSpPr>
          <p:cNvPr id="3" name="Text Placeholder 2">
            <a:extLst>
              <a:ext uri="{FF2B5EF4-FFF2-40B4-BE49-F238E27FC236}">
                <a16:creationId xmlns:a16="http://schemas.microsoft.com/office/drawing/2014/main" id="{745E4ECD-8422-A457-98C2-F9F33DB923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2051483"/>
      </p:ext>
    </p:extLst>
  </p:cSld>
  <p:clrMapOvr>
    <a:masterClrMapping/>
  </p:clrMapOvr>
</p:sld>
</file>

<file path=ppt/theme/theme1.xml><?xml version="1.0" encoding="utf-8"?>
<a:theme xmlns:a="http://schemas.openxmlformats.org/drawingml/2006/main" name="Office Theme">
  <a:themeElements>
    <a:clrScheme name="Custom 8">
      <a:dk1>
        <a:srgbClr val="006676"/>
      </a:dk1>
      <a:lt1>
        <a:sysClr val="window" lastClr="FFFFFF"/>
      </a:lt1>
      <a:dk2>
        <a:srgbClr val="006676"/>
      </a:dk2>
      <a:lt2>
        <a:srgbClr val="FFFFFF"/>
      </a:lt2>
      <a:accent1>
        <a:srgbClr val="F7972D"/>
      </a:accent1>
      <a:accent2>
        <a:srgbClr val="91C84E"/>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0090EC8B984C489989E0FE7CA9D63A" ma:contentTypeVersion="16" ma:contentTypeDescription="Create a new document." ma:contentTypeScope="" ma:versionID="dd4708479b4e2c223e7c191bdc310b74">
  <xsd:schema xmlns:xsd="http://www.w3.org/2001/XMLSchema" xmlns:xs="http://www.w3.org/2001/XMLSchema" xmlns:p="http://schemas.microsoft.com/office/2006/metadata/properties" xmlns:ns2="310d0dbb-532f-4493-a8c2-b3e89024f525" xmlns:ns3="e6820daa-d2e7-412e-947d-51b1dafb8693" targetNamespace="http://schemas.microsoft.com/office/2006/metadata/properties" ma:root="true" ma:fieldsID="7e3738539c544e171d24ab4a499a7c05" ns2:_="" ns3:_="">
    <xsd:import namespace="310d0dbb-532f-4493-a8c2-b3e89024f525"/>
    <xsd:import namespace="e6820daa-d2e7-412e-947d-51b1dafb86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d0dbb-532f-4493-a8c2-b3e89024f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820daa-d2e7-412e-947d-51b1dafb869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4598bf-c855-4f3a-9b5a-c19acdf3b2ed}" ma:internalName="TaxCatchAll" ma:showField="CatchAllData" ma:web="e6820daa-d2e7-412e-947d-51b1dafb86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0d0dbb-532f-4493-a8c2-b3e89024f525">
      <Terms xmlns="http://schemas.microsoft.com/office/infopath/2007/PartnerControls"/>
    </lcf76f155ced4ddcb4097134ff3c332f>
    <TaxCatchAll xmlns="e6820daa-d2e7-412e-947d-51b1dafb8693" xsi:nil="true"/>
  </documentManagement>
</p:properties>
</file>

<file path=customXml/itemProps1.xml><?xml version="1.0" encoding="utf-8"?>
<ds:datastoreItem xmlns:ds="http://schemas.openxmlformats.org/officeDocument/2006/customXml" ds:itemID="{E359E872-87C8-4C67-9D69-A2E855CA5D3E}">
  <ds:schemaRefs>
    <ds:schemaRef ds:uri="http://schemas.microsoft.com/sharepoint/v3/contenttype/forms"/>
  </ds:schemaRefs>
</ds:datastoreItem>
</file>

<file path=customXml/itemProps2.xml><?xml version="1.0" encoding="utf-8"?>
<ds:datastoreItem xmlns:ds="http://schemas.openxmlformats.org/officeDocument/2006/customXml" ds:itemID="{1DF7E9A5-A9D7-415B-863F-6526EE92B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d0dbb-532f-4493-a8c2-b3e89024f525"/>
    <ds:schemaRef ds:uri="e6820daa-d2e7-412e-947d-51b1dafb8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7AE67C-B422-42B8-84B4-E28AE033A082}">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e6820daa-d2e7-412e-947d-51b1dafb8693"/>
    <ds:schemaRef ds:uri="http://www.w3.org/XML/1998/namespace"/>
    <ds:schemaRef ds:uri="310d0dbb-532f-4493-a8c2-b3e89024f52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289</TotalTime>
  <Words>1564</Words>
  <Application>Microsoft Office PowerPoint</Application>
  <PresentationFormat>Widescreen</PresentationFormat>
  <Paragraphs>124</Paragraphs>
  <Slides>15</Slides>
  <Notes>14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Office Theme</vt:lpstr>
      <vt:lpstr>PowerPoint Presentation</vt:lpstr>
      <vt:lpstr>Inclusive Transitions</vt:lpstr>
      <vt:lpstr>What is Higher Education?</vt:lpstr>
      <vt:lpstr>There is a range of support available in Higher Education</vt:lpstr>
      <vt:lpstr>Student support </vt:lpstr>
      <vt:lpstr>Disabled Student Allowance (Part of Student Finance)</vt:lpstr>
      <vt:lpstr>PowerPoint Presentation</vt:lpstr>
      <vt:lpstr>Support will look different for everyone, because everyone has different support needs</vt:lpstr>
      <vt:lpstr>Advocating for yourself is important in accessing support.</vt:lpstr>
      <vt:lpstr>   </vt:lpstr>
      <vt:lpstr>   </vt:lpstr>
      <vt:lpstr>   </vt:lpstr>
      <vt:lpstr>   </vt:lpstr>
      <vt:lpstr>Inclusive Transitions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Futures</dc:title>
  <dc:creator>Rendell, Abbie-Lee [arendell]</dc:creator>
  <cp:lastModifiedBy>Rendell, Abbie-Lee [arendell]</cp:lastModifiedBy>
  <cp:revision>21</cp:revision>
  <dcterms:created xsi:type="dcterms:W3CDTF">2022-04-21T14:28:48Z</dcterms:created>
  <dcterms:modified xsi:type="dcterms:W3CDTF">2023-07-31T14:28:44Z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0x010100070090EC8B984C489989E0FE7CA9D63A</vt:lpwstr>
  </property>
</Properties>
</file>